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27"/>
  </p:notesMasterIdLst>
  <p:sldIdLst>
    <p:sldId id="256" r:id="rId4"/>
    <p:sldId id="261" r:id="rId5"/>
    <p:sldId id="265" r:id="rId6"/>
    <p:sldId id="273" r:id="rId7"/>
    <p:sldId id="264" r:id="rId8"/>
    <p:sldId id="310" r:id="rId9"/>
    <p:sldId id="299" r:id="rId10"/>
    <p:sldId id="311" r:id="rId11"/>
    <p:sldId id="313" r:id="rId12"/>
    <p:sldId id="298" r:id="rId13"/>
    <p:sldId id="279" r:id="rId14"/>
    <p:sldId id="300" r:id="rId15"/>
    <p:sldId id="301" r:id="rId16"/>
    <p:sldId id="302" r:id="rId17"/>
    <p:sldId id="303" r:id="rId18"/>
    <p:sldId id="304" r:id="rId19"/>
    <p:sldId id="305" r:id="rId20"/>
    <p:sldId id="309" r:id="rId21"/>
    <p:sldId id="306" r:id="rId22"/>
    <p:sldId id="307" r:id="rId23"/>
    <p:sldId id="308" r:id="rId24"/>
    <p:sldId id="296" r:id="rId25"/>
    <p:sldId id="262" r:id="rId26"/>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A7BD"/>
    <a:srgbClr val="69B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16" autoAdjust="0"/>
    <p:restoredTop sz="96196" autoAdjust="0"/>
  </p:normalViewPr>
  <p:slideViewPr>
    <p:cSldViewPr>
      <p:cViewPr varScale="1">
        <p:scale>
          <a:sx n="89" d="100"/>
          <a:sy n="89" d="100"/>
        </p:scale>
        <p:origin x="784" y="5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75C5A3-7DDA-4041-96B2-3812F776C401}" type="doc">
      <dgm:prSet loTypeId="urn:microsoft.com/office/officeart/2005/8/layout/vList4" loCatId="picture" qsTypeId="urn:microsoft.com/office/officeart/2005/8/quickstyle/simple2" qsCatId="simple" csTypeId="urn:microsoft.com/office/officeart/2005/8/colors/accent1_2" csCatId="accent1" phldr="1"/>
      <dgm:spPr/>
      <dgm:t>
        <a:bodyPr/>
        <a:lstStyle/>
        <a:p>
          <a:endParaRPr lang="en-IN"/>
        </a:p>
      </dgm:t>
    </dgm:pt>
    <dgm:pt modelId="{FFD3E568-0062-42EE-97E1-6EDD929BA7A0}" type="pres">
      <dgm:prSet presAssocID="{8D75C5A3-7DDA-4041-96B2-3812F776C401}" presName="linear" presStyleCnt="0">
        <dgm:presLayoutVars>
          <dgm:dir/>
          <dgm:resizeHandles val="exact"/>
        </dgm:presLayoutVars>
      </dgm:prSet>
      <dgm:spPr/>
    </dgm:pt>
  </dgm:ptLst>
  <dgm:cxnLst>
    <dgm:cxn modelId="{52BF65F1-F91E-4BCC-9BF0-0476B268A212}" type="presOf" srcId="{8D75C5A3-7DDA-4041-96B2-3812F776C401}" destId="{FFD3E568-0062-42EE-97E1-6EDD929BA7A0}" srcOrd="0"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287752-DAA1-4665-B277-CAFDBECCDAE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IN"/>
        </a:p>
      </dgm:t>
    </dgm:pt>
    <dgm:pt modelId="{631B67E3-7C39-4341-9289-4B1168128AAF}">
      <dgm:prSet phldrT="[Text]"/>
      <dgm:spPr/>
      <dgm:t>
        <a:bodyPr/>
        <a:lstStyle/>
        <a:p>
          <a:r>
            <a:rPr lang="en-US" dirty="0"/>
            <a:t>Matrix A</a:t>
          </a:r>
          <a:endParaRPr lang="en-IN" dirty="0"/>
        </a:p>
      </dgm:t>
    </dgm:pt>
    <dgm:pt modelId="{C26D2BED-3D59-49E6-ACDD-93BA2DD89E51}" type="parTrans" cxnId="{220CAA1C-6E28-41C5-BE3D-DCA8FD7D7FFB}">
      <dgm:prSet/>
      <dgm:spPr/>
      <dgm:t>
        <a:bodyPr/>
        <a:lstStyle/>
        <a:p>
          <a:endParaRPr lang="en-IN"/>
        </a:p>
      </dgm:t>
    </dgm:pt>
    <dgm:pt modelId="{C41937CB-33B1-4078-A070-41511DD1B4B6}" type="sibTrans" cxnId="{220CAA1C-6E28-41C5-BE3D-DCA8FD7D7FFB}">
      <dgm:prSet/>
      <dgm:spPr/>
      <dgm:t>
        <a:bodyPr/>
        <a:lstStyle/>
        <a:p>
          <a:endParaRPr lang="en-IN"/>
        </a:p>
      </dgm:t>
    </dgm:pt>
    <dgm:pt modelId="{28DB4888-2DAD-4000-AE87-EEDBF5FFF0D0}">
      <dgm:prSet phldrT="[Text]"/>
      <dgm:spPr/>
      <dgm:t>
        <a:bodyPr/>
        <a:lstStyle/>
        <a:p>
          <a:r>
            <a:rPr lang="en-US" dirty="0"/>
            <a:t>Matrix C</a:t>
          </a:r>
          <a:endParaRPr lang="en-IN" dirty="0"/>
        </a:p>
      </dgm:t>
    </dgm:pt>
    <dgm:pt modelId="{16848F4A-EF31-424F-9FF1-D5DB9C1CFD09}" type="parTrans" cxnId="{FE7D46FA-9D2A-4471-9831-CFF33E386D07}">
      <dgm:prSet/>
      <dgm:spPr/>
      <dgm:t>
        <a:bodyPr/>
        <a:lstStyle/>
        <a:p>
          <a:endParaRPr lang="en-IN"/>
        </a:p>
      </dgm:t>
    </dgm:pt>
    <dgm:pt modelId="{152636EB-4D43-4458-9F3E-FE6E7EB3B4D8}" type="sibTrans" cxnId="{FE7D46FA-9D2A-4471-9831-CFF33E386D07}">
      <dgm:prSet/>
      <dgm:spPr/>
      <dgm:t>
        <a:bodyPr/>
        <a:lstStyle/>
        <a:p>
          <a:endParaRPr lang="en-IN"/>
        </a:p>
      </dgm:t>
    </dgm:pt>
    <dgm:pt modelId="{4C872A39-066B-4024-84CE-9FC8A5EC18CC}">
      <dgm:prSet phldrT="[Text]"/>
      <dgm:spPr/>
      <dgm:t>
        <a:bodyPr/>
        <a:lstStyle/>
        <a:p>
          <a:pPr algn="ctr"/>
          <a:r>
            <a:rPr lang="en-US" dirty="0"/>
            <a:t>Matrix B</a:t>
          </a:r>
          <a:endParaRPr lang="en-IN" dirty="0"/>
        </a:p>
      </dgm:t>
    </dgm:pt>
    <dgm:pt modelId="{921DCE9E-0931-4C62-AE5E-A9273C06E142}" type="parTrans" cxnId="{5B67A9CD-21EF-467B-BB90-51B32DC10147}">
      <dgm:prSet/>
      <dgm:spPr/>
      <dgm:t>
        <a:bodyPr/>
        <a:lstStyle/>
        <a:p>
          <a:endParaRPr lang="en-IN"/>
        </a:p>
      </dgm:t>
    </dgm:pt>
    <dgm:pt modelId="{12AD9B5E-E7C9-4B90-8CCE-1171B2CADCCE}" type="sibTrans" cxnId="{5B67A9CD-21EF-467B-BB90-51B32DC10147}">
      <dgm:prSet/>
      <dgm:spPr/>
      <dgm:t>
        <a:bodyPr/>
        <a:lstStyle/>
        <a:p>
          <a:endParaRPr lang="en-IN"/>
        </a:p>
      </dgm:t>
    </dgm:pt>
    <dgm:pt modelId="{71938B59-E350-4C95-AB07-1864F1976AF4}">
      <dgm:prSet/>
      <dgm:spPr/>
      <dgm:t>
        <a:bodyPr/>
        <a:lstStyle/>
        <a:p>
          <a:pPr algn="ctr"/>
          <a:endParaRPr lang="en-IN" dirty="0"/>
        </a:p>
      </dgm:t>
    </dgm:pt>
    <dgm:pt modelId="{807FD202-FCD4-4A0E-AE4F-F78A4A5A24C5}" type="parTrans" cxnId="{08C8EF96-F8A7-404D-AB88-B1B24E5E556D}">
      <dgm:prSet/>
      <dgm:spPr/>
      <dgm:t>
        <a:bodyPr/>
        <a:lstStyle/>
        <a:p>
          <a:endParaRPr lang="en-IN"/>
        </a:p>
      </dgm:t>
    </dgm:pt>
    <dgm:pt modelId="{9798F31E-7888-45DD-BFE9-A429EA733F2D}" type="sibTrans" cxnId="{08C8EF96-F8A7-404D-AB88-B1B24E5E556D}">
      <dgm:prSet/>
      <dgm:spPr/>
      <dgm:t>
        <a:bodyPr/>
        <a:lstStyle/>
        <a:p>
          <a:endParaRPr lang="en-IN"/>
        </a:p>
      </dgm:t>
    </dgm:pt>
    <dgm:pt modelId="{3EBE622E-39DB-4196-BD42-550E50611089}">
      <dgm:prSet/>
      <dgm:spPr/>
      <dgm:t>
        <a:bodyPr/>
        <a:lstStyle/>
        <a:p>
          <a:r>
            <a:rPr lang="en-US" dirty="0"/>
            <a:t>B*A</a:t>
          </a:r>
          <a:endParaRPr lang="en-IN" dirty="0"/>
        </a:p>
      </dgm:t>
    </dgm:pt>
    <dgm:pt modelId="{AE5A673E-6340-4DE9-8476-0952FD15776F}" type="parTrans" cxnId="{38CEF16B-0BE6-410D-9219-485990B9314F}">
      <dgm:prSet/>
      <dgm:spPr/>
      <dgm:t>
        <a:bodyPr/>
        <a:lstStyle/>
        <a:p>
          <a:endParaRPr lang="en-IN"/>
        </a:p>
      </dgm:t>
    </dgm:pt>
    <dgm:pt modelId="{291E74C7-2AEF-4B1A-9993-07BFA7CDD9D5}" type="sibTrans" cxnId="{38CEF16B-0BE6-410D-9219-485990B9314F}">
      <dgm:prSet/>
      <dgm:spPr/>
      <dgm:t>
        <a:bodyPr/>
        <a:lstStyle/>
        <a:p>
          <a:endParaRPr lang="en-IN"/>
        </a:p>
      </dgm:t>
    </dgm:pt>
    <dgm:pt modelId="{37EDFD97-5536-4D1B-9B6F-06F854FC4D35}">
      <dgm:prSet/>
      <dgm:spPr/>
      <dgm:t>
        <a:bodyPr/>
        <a:lstStyle/>
        <a:p>
          <a:r>
            <a:rPr lang="en-US" dirty="0"/>
            <a:t>Transpose of A</a:t>
          </a:r>
          <a:endParaRPr lang="en-IN" dirty="0"/>
        </a:p>
      </dgm:t>
    </dgm:pt>
    <dgm:pt modelId="{8D161E62-E25A-45EA-9DA5-8EC125F9DBD5}" type="parTrans" cxnId="{2E644B34-A831-4208-9013-2CD8EDA1B7F8}">
      <dgm:prSet/>
      <dgm:spPr/>
      <dgm:t>
        <a:bodyPr/>
        <a:lstStyle/>
        <a:p>
          <a:endParaRPr lang="en-IN"/>
        </a:p>
      </dgm:t>
    </dgm:pt>
    <dgm:pt modelId="{150C6018-1571-4F06-B6DD-BACF13F8254C}" type="sibTrans" cxnId="{2E644B34-A831-4208-9013-2CD8EDA1B7F8}">
      <dgm:prSet/>
      <dgm:spPr/>
      <dgm:t>
        <a:bodyPr/>
        <a:lstStyle/>
        <a:p>
          <a:endParaRPr lang="en-IN"/>
        </a:p>
      </dgm:t>
    </dgm:pt>
    <dgm:pt modelId="{2B576043-73F0-4632-9FAD-D8A644475678}">
      <dgm:prSet/>
      <dgm:spPr/>
      <dgm:t>
        <a:bodyPr/>
        <a:lstStyle/>
        <a:p>
          <a:r>
            <a:rPr lang="en-US" dirty="0"/>
            <a:t>A+B</a:t>
          </a:r>
          <a:endParaRPr lang="en-IN" dirty="0"/>
        </a:p>
      </dgm:t>
    </dgm:pt>
    <dgm:pt modelId="{C30E9D67-B242-4554-B9FE-4F5A25B7C98A}" type="parTrans" cxnId="{C18E3AAD-94EE-41E8-ACBE-6C2A7CB68AC0}">
      <dgm:prSet/>
      <dgm:spPr/>
      <dgm:t>
        <a:bodyPr/>
        <a:lstStyle/>
        <a:p>
          <a:endParaRPr lang="en-IN"/>
        </a:p>
      </dgm:t>
    </dgm:pt>
    <dgm:pt modelId="{320C557C-5609-40D1-AF66-DCDB456FCF8C}" type="sibTrans" cxnId="{C18E3AAD-94EE-41E8-ACBE-6C2A7CB68AC0}">
      <dgm:prSet/>
      <dgm:spPr/>
      <dgm:t>
        <a:bodyPr/>
        <a:lstStyle/>
        <a:p>
          <a:endParaRPr lang="en-IN"/>
        </a:p>
      </dgm:t>
    </dgm:pt>
    <dgm:pt modelId="{D4A05406-8A1E-4039-9C31-42E1CDBE3764}">
      <dgm:prSet/>
      <dgm:spPr/>
      <dgm:t>
        <a:bodyPr/>
        <a:lstStyle/>
        <a:p>
          <a:r>
            <a:rPr lang="en-US" dirty="0"/>
            <a:t>A*B</a:t>
          </a:r>
          <a:endParaRPr lang="en-IN" dirty="0"/>
        </a:p>
      </dgm:t>
    </dgm:pt>
    <dgm:pt modelId="{481FE4EF-809B-4116-8D8C-87D6DA6ED877}" type="parTrans" cxnId="{8CDEE522-5BFA-4A60-8657-4FA513C2B457}">
      <dgm:prSet/>
      <dgm:spPr/>
      <dgm:t>
        <a:bodyPr/>
        <a:lstStyle/>
        <a:p>
          <a:endParaRPr lang="en-IN"/>
        </a:p>
      </dgm:t>
    </dgm:pt>
    <dgm:pt modelId="{8914DC78-D935-428E-B554-68122C7BB3E4}" type="sibTrans" cxnId="{8CDEE522-5BFA-4A60-8657-4FA513C2B457}">
      <dgm:prSet/>
      <dgm:spPr/>
      <dgm:t>
        <a:bodyPr/>
        <a:lstStyle/>
        <a:p>
          <a:endParaRPr lang="en-IN"/>
        </a:p>
      </dgm:t>
    </dgm:pt>
    <dgm:pt modelId="{1A1C277D-2748-4D06-8F99-D1F19C43D043}">
      <dgm:prSet/>
      <dgm:spPr/>
      <dgm:t>
        <a:bodyPr/>
        <a:lstStyle/>
        <a:p>
          <a:r>
            <a:rPr lang="en-US" dirty="0"/>
            <a:t>Inverse of A</a:t>
          </a:r>
          <a:endParaRPr lang="en-IN" dirty="0"/>
        </a:p>
      </dgm:t>
    </dgm:pt>
    <dgm:pt modelId="{E257BEA2-F766-4637-B406-570358BAB99E}" type="parTrans" cxnId="{4A76C10F-7AF7-457C-B2C1-B32AC7D5B7D2}">
      <dgm:prSet/>
      <dgm:spPr/>
      <dgm:t>
        <a:bodyPr/>
        <a:lstStyle/>
        <a:p>
          <a:endParaRPr lang="en-IN"/>
        </a:p>
      </dgm:t>
    </dgm:pt>
    <dgm:pt modelId="{C8A0229E-CA87-46CF-9F66-0613BD3A0E53}" type="sibTrans" cxnId="{4A76C10F-7AF7-457C-B2C1-B32AC7D5B7D2}">
      <dgm:prSet/>
      <dgm:spPr/>
      <dgm:t>
        <a:bodyPr/>
        <a:lstStyle/>
        <a:p>
          <a:endParaRPr lang="en-IN"/>
        </a:p>
      </dgm:t>
    </dgm:pt>
    <dgm:pt modelId="{CEB907DA-5977-4A7D-9AD0-60B5BDF9FF39}">
      <dgm:prSet/>
      <dgm:spPr/>
      <dgm:t>
        <a:bodyPr/>
        <a:lstStyle/>
        <a:p>
          <a:r>
            <a:rPr lang="en-US" dirty="0"/>
            <a:t>Determinant of B</a:t>
          </a:r>
          <a:endParaRPr lang="en-IN" dirty="0"/>
        </a:p>
      </dgm:t>
    </dgm:pt>
    <dgm:pt modelId="{BA4AA1BE-8274-4C05-BF38-303A77C5562B}" type="parTrans" cxnId="{536EF083-682D-47D6-9AA5-D2A0D04D9D15}">
      <dgm:prSet/>
      <dgm:spPr/>
      <dgm:t>
        <a:bodyPr/>
        <a:lstStyle/>
        <a:p>
          <a:endParaRPr lang="en-IN"/>
        </a:p>
      </dgm:t>
    </dgm:pt>
    <dgm:pt modelId="{55B33269-3F41-4C89-9CFF-6DF5F5E7CAA9}" type="sibTrans" cxnId="{536EF083-682D-47D6-9AA5-D2A0D04D9D15}">
      <dgm:prSet/>
      <dgm:spPr/>
      <dgm:t>
        <a:bodyPr/>
        <a:lstStyle/>
        <a:p>
          <a:endParaRPr lang="en-IN"/>
        </a:p>
      </dgm:t>
    </dgm:pt>
    <dgm:pt modelId="{7E88B7EC-2774-400C-BB76-63B717165A3E}">
      <dgm:prSet/>
      <dgm:spPr/>
      <dgm:t>
        <a:bodyPr/>
        <a:lstStyle/>
        <a:p>
          <a:r>
            <a:rPr lang="en-US" dirty="0"/>
            <a:t>Adjoint of A</a:t>
          </a:r>
          <a:endParaRPr lang="en-IN" dirty="0"/>
        </a:p>
      </dgm:t>
    </dgm:pt>
    <dgm:pt modelId="{4A121D93-32F7-4A23-8C74-ACB19356093D}" type="parTrans" cxnId="{DA6648EB-A451-4A23-A7E9-B11F535992A0}">
      <dgm:prSet/>
      <dgm:spPr/>
      <dgm:t>
        <a:bodyPr/>
        <a:lstStyle/>
        <a:p>
          <a:endParaRPr lang="en-IN"/>
        </a:p>
      </dgm:t>
    </dgm:pt>
    <dgm:pt modelId="{1E187DCF-BE00-450E-B7EB-6BB803E67E8F}" type="sibTrans" cxnId="{DA6648EB-A451-4A23-A7E9-B11F535992A0}">
      <dgm:prSet/>
      <dgm:spPr/>
      <dgm:t>
        <a:bodyPr/>
        <a:lstStyle/>
        <a:p>
          <a:endParaRPr lang="en-IN"/>
        </a:p>
      </dgm:t>
    </dgm:pt>
    <dgm:pt modelId="{31DD9643-F45D-44F1-BCE4-1893FF6A4F38}">
      <dgm:prSet/>
      <dgm:spPr/>
      <dgm:t>
        <a:bodyPr/>
        <a:lstStyle/>
        <a:p>
          <a:r>
            <a:rPr lang="en-US" dirty="0"/>
            <a:t>Determinant of A</a:t>
          </a:r>
          <a:endParaRPr lang="en-IN" dirty="0"/>
        </a:p>
      </dgm:t>
    </dgm:pt>
    <dgm:pt modelId="{FB5013A0-C0D6-40D8-8443-C9644F649DB6}" type="parTrans" cxnId="{1272121D-3398-42E1-95F1-9EAE74CAF084}">
      <dgm:prSet/>
      <dgm:spPr/>
      <dgm:t>
        <a:bodyPr/>
        <a:lstStyle/>
        <a:p>
          <a:endParaRPr lang="en-IN"/>
        </a:p>
      </dgm:t>
    </dgm:pt>
    <dgm:pt modelId="{DC3A7D80-F96E-4EA5-8154-2F667167B75A}" type="sibTrans" cxnId="{1272121D-3398-42E1-95F1-9EAE74CAF084}">
      <dgm:prSet/>
      <dgm:spPr/>
      <dgm:t>
        <a:bodyPr/>
        <a:lstStyle/>
        <a:p>
          <a:endParaRPr lang="en-IN"/>
        </a:p>
      </dgm:t>
    </dgm:pt>
    <dgm:pt modelId="{99BD11EF-4CA5-4BAA-9AD0-FF2DB4DF1A73}">
      <dgm:prSet/>
      <dgm:spPr/>
      <dgm:t>
        <a:bodyPr/>
        <a:lstStyle/>
        <a:p>
          <a:r>
            <a:rPr lang="en-US" dirty="0"/>
            <a:t>Inverse of B</a:t>
          </a:r>
          <a:endParaRPr lang="en-IN" dirty="0"/>
        </a:p>
      </dgm:t>
    </dgm:pt>
    <dgm:pt modelId="{F6E3ADD4-45CC-472D-AD3D-1E5083B36C5E}" type="parTrans" cxnId="{28F515EB-4B9A-4495-9637-D46B82AB15FE}">
      <dgm:prSet/>
      <dgm:spPr/>
      <dgm:t>
        <a:bodyPr/>
        <a:lstStyle/>
        <a:p>
          <a:endParaRPr lang="en-IN"/>
        </a:p>
      </dgm:t>
    </dgm:pt>
    <dgm:pt modelId="{2ED7CCC8-7486-451C-892A-1973E420EC4F}" type="sibTrans" cxnId="{28F515EB-4B9A-4495-9637-D46B82AB15FE}">
      <dgm:prSet/>
      <dgm:spPr/>
      <dgm:t>
        <a:bodyPr/>
        <a:lstStyle/>
        <a:p>
          <a:endParaRPr lang="en-IN"/>
        </a:p>
      </dgm:t>
    </dgm:pt>
    <dgm:pt modelId="{F77C31FC-1488-49A6-A2D2-3B986881ACB4}" type="pres">
      <dgm:prSet presAssocID="{1B287752-DAA1-4665-B277-CAFDBECCDAE9}" presName="diagram" presStyleCnt="0">
        <dgm:presLayoutVars>
          <dgm:dir/>
          <dgm:resizeHandles val="exact"/>
        </dgm:presLayoutVars>
      </dgm:prSet>
      <dgm:spPr/>
    </dgm:pt>
    <dgm:pt modelId="{539DEDE9-0267-4B33-8FEA-145A3DC91F42}" type="pres">
      <dgm:prSet presAssocID="{631B67E3-7C39-4341-9289-4B1168128AAF}" presName="node" presStyleLbl="node1" presStyleIdx="0" presStyleCnt="12" custScaleX="81527" custScaleY="48466" custLinFactNeighborX="-8526" custLinFactNeighborY="37598">
        <dgm:presLayoutVars>
          <dgm:bulletEnabled val="1"/>
        </dgm:presLayoutVars>
      </dgm:prSet>
      <dgm:spPr/>
    </dgm:pt>
    <dgm:pt modelId="{71462D1E-7475-4A21-B1ED-2CA3C6415D5D}" type="pres">
      <dgm:prSet presAssocID="{C41937CB-33B1-4078-A070-41511DD1B4B6}" presName="sibTrans" presStyleCnt="0"/>
      <dgm:spPr/>
    </dgm:pt>
    <dgm:pt modelId="{760BEB68-2FE0-4D88-87A4-27FAF2916F5A}" type="pres">
      <dgm:prSet presAssocID="{28DB4888-2DAD-4000-AE87-EEDBF5FFF0D0}" presName="node" presStyleLbl="node1" presStyleIdx="1" presStyleCnt="12" custScaleX="78793" custScaleY="48524" custLinFactX="100000" custLinFactNeighborX="105965" custLinFactNeighborY="30154">
        <dgm:presLayoutVars>
          <dgm:bulletEnabled val="1"/>
        </dgm:presLayoutVars>
      </dgm:prSet>
      <dgm:spPr/>
    </dgm:pt>
    <dgm:pt modelId="{E8DEBD7F-581D-45FE-A132-E0277234B2AA}" type="pres">
      <dgm:prSet presAssocID="{152636EB-4D43-4458-9F3E-FE6E7EB3B4D8}" presName="sibTrans" presStyleCnt="0"/>
      <dgm:spPr/>
    </dgm:pt>
    <dgm:pt modelId="{01481A8D-0661-4AEA-9197-9BE46345DA99}" type="pres">
      <dgm:prSet presAssocID="{4C872A39-066B-4024-84CE-9FC8A5EC18CC}" presName="node" presStyleLbl="node1" presStyleIdx="2" presStyleCnt="12" custScaleX="80873" custScaleY="48373" custLinFactX="-90293" custLinFactY="21108" custLinFactNeighborX="-100000" custLinFactNeighborY="100000">
        <dgm:presLayoutVars>
          <dgm:bulletEnabled val="1"/>
        </dgm:presLayoutVars>
      </dgm:prSet>
      <dgm:spPr/>
    </dgm:pt>
    <dgm:pt modelId="{4BBB252F-DFCA-4AB0-999B-A207E82E4EF9}" type="pres">
      <dgm:prSet presAssocID="{12AD9B5E-E7C9-4B90-8CCE-1171B2CADCCE}" presName="sibTrans" presStyleCnt="0"/>
      <dgm:spPr/>
    </dgm:pt>
    <dgm:pt modelId="{E8EEB230-37AA-4D16-B22C-3302DBED96A2}" type="pres">
      <dgm:prSet presAssocID="{3EBE622E-39DB-4196-BD42-550E50611089}" presName="node" presStyleLbl="node1" presStyleIdx="3" presStyleCnt="12" custScaleX="75169" custScaleY="40342" custLinFactX="-9685" custLinFactY="12505" custLinFactNeighborX="-100000" custLinFactNeighborY="100000">
        <dgm:presLayoutVars>
          <dgm:bulletEnabled val="1"/>
        </dgm:presLayoutVars>
      </dgm:prSet>
      <dgm:spPr/>
    </dgm:pt>
    <dgm:pt modelId="{6F38BEF6-6772-4B98-B7A4-7BBC246D6979}" type="pres">
      <dgm:prSet presAssocID="{291E74C7-2AEF-4B1A-9993-07BFA7CDD9D5}" presName="sibTrans" presStyleCnt="0"/>
      <dgm:spPr/>
    </dgm:pt>
    <dgm:pt modelId="{2851BD71-B9FB-42A7-9A5C-415C5FD8C435}" type="pres">
      <dgm:prSet presAssocID="{37EDFD97-5536-4D1B-9B6F-06F854FC4D35}" presName="node" presStyleLbl="node1" presStyleIdx="4" presStyleCnt="12" custScaleX="86903" custScaleY="32042" custLinFactY="-13066" custLinFactNeighborX="95074" custLinFactNeighborY="-100000">
        <dgm:presLayoutVars>
          <dgm:bulletEnabled val="1"/>
        </dgm:presLayoutVars>
      </dgm:prSet>
      <dgm:spPr/>
    </dgm:pt>
    <dgm:pt modelId="{5582AE8E-4CAE-46AA-8348-A2E003403F7F}" type="pres">
      <dgm:prSet presAssocID="{150C6018-1571-4F06-B6DD-BACF13F8254C}" presName="sibTrans" presStyleCnt="0"/>
      <dgm:spPr/>
    </dgm:pt>
    <dgm:pt modelId="{420667A1-CE16-44EA-8F08-9EC44F84A641}" type="pres">
      <dgm:prSet presAssocID="{2B576043-73F0-4632-9FAD-D8A644475678}" presName="node" presStyleLbl="node1" presStyleIdx="5" presStyleCnt="12" custScaleX="65995" custScaleY="40300" custLinFactNeighborX="91448" custLinFactNeighborY="-41747">
        <dgm:presLayoutVars>
          <dgm:bulletEnabled val="1"/>
        </dgm:presLayoutVars>
      </dgm:prSet>
      <dgm:spPr/>
    </dgm:pt>
    <dgm:pt modelId="{A95E4818-D4B9-4BEA-A502-2240EC95DB95}" type="pres">
      <dgm:prSet presAssocID="{320C557C-5609-40D1-AF66-DCDB456FCF8C}" presName="sibTrans" presStyleCnt="0"/>
      <dgm:spPr/>
    </dgm:pt>
    <dgm:pt modelId="{C829D978-F0CC-4CE0-907E-38F77044B9E2}" type="pres">
      <dgm:prSet presAssocID="{D4A05406-8A1E-4039-9C31-42E1CDBE3764}" presName="node" presStyleLbl="node1" presStyleIdx="6" presStyleCnt="12" custScaleX="74935" custScaleY="40342" custLinFactNeighborX="12642" custLinFactNeighborY="4494">
        <dgm:presLayoutVars>
          <dgm:bulletEnabled val="1"/>
        </dgm:presLayoutVars>
      </dgm:prSet>
      <dgm:spPr/>
    </dgm:pt>
    <dgm:pt modelId="{5561B388-78BB-4AF4-8A03-87BC5E909A63}" type="pres">
      <dgm:prSet presAssocID="{8914DC78-D935-428E-B554-68122C7BB3E4}" presName="sibTrans" presStyleCnt="0"/>
      <dgm:spPr/>
    </dgm:pt>
    <dgm:pt modelId="{1FE1C9A7-E0BD-46DF-9D58-5442D7039699}" type="pres">
      <dgm:prSet presAssocID="{1A1C277D-2748-4D06-8F99-D1F19C43D043}" presName="node" presStyleLbl="node1" presStyleIdx="7" presStyleCnt="12" custScaleX="49609" custScaleY="32151" custLinFactX="-58943" custLinFactY="-49312" custLinFactNeighborX="-100000" custLinFactNeighborY="-100000">
        <dgm:presLayoutVars>
          <dgm:bulletEnabled val="1"/>
        </dgm:presLayoutVars>
      </dgm:prSet>
      <dgm:spPr/>
    </dgm:pt>
    <dgm:pt modelId="{C8887B4E-4673-4BFA-9C9C-9AAD93310429}" type="pres">
      <dgm:prSet presAssocID="{C8A0229E-CA87-46CF-9F66-0613BD3A0E53}" presName="sibTrans" presStyleCnt="0"/>
      <dgm:spPr/>
    </dgm:pt>
    <dgm:pt modelId="{F4B24C27-B781-44DC-BFE2-F2E9B9CDCB6A}" type="pres">
      <dgm:prSet presAssocID="{CEB907DA-5977-4A7D-9AD0-60B5BDF9FF39}" presName="node" presStyleLbl="node1" presStyleIdx="8" presStyleCnt="12" custScaleX="74935" custScaleY="34107" custLinFactX="-100000" custLinFactY="46526" custLinFactNeighborX="-118552" custLinFactNeighborY="100000">
        <dgm:presLayoutVars>
          <dgm:bulletEnabled val="1"/>
        </dgm:presLayoutVars>
      </dgm:prSet>
      <dgm:spPr/>
    </dgm:pt>
    <dgm:pt modelId="{4F418E83-C770-499D-BB94-31B0D47B9F71}" type="pres">
      <dgm:prSet presAssocID="{55B33269-3F41-4C89-9CFF-6DF5F5E7CAA9}" presName="sibTrans" presStyleCnt="0"/>
      <dgm:spPr/>
    </dgm:pt>
    <dgm:pt modelId="{92359C6C-67ED-46A2-9DB8-61245ABF2698}" type="pres">
      <dgm:prSet presAssocID="{7E88B7EC-2774-400C-BB76-63B717165A3E}" presName="node" presStyleLbl="node1" presStyleIdx="9" presStyleCnt="12" custScaleX="84550" custScaleY="30250" custLinFactY="-100000" custLinFactNeighborX="41835" custLinFactNeighborY="-135240">
        <dgm:presLayoutVars>
          <dgm:bulletEnabled val="1"/>
        </dgm:presLayoutVars>
      </dgm:prSet>
      <dgm:spPr/>
    </dgm:pt>
    <dgm:pt modelId="{AD43CD4D-146E-45B5-88E4-0064C43F9F5C}" type="pres">
      <dgm:prSet presAssocID="{1E187DCF-BE00-450E-B7EB-6BB803E67E8F}" presName="sibTrans" presStyleCnt="0"/>
      <dgm:spPr/>
    </dgm:pt>
    <dgm:pt modelId="{1F7AB7C8-6CC5-441F-BA82-B66EB6C8BDEE}" type="pres">
      <dgm:prSet presAssocID="{99BD11EF-4CA5-4BAA-9AD0-FF2DB4DF1A73}" presName="node" presStyleLbl="node1" presStyleIdx="10" presStyleCnt="12" custScaleX="89032" custScaleY="28134" custLinFactNeighborX="-55296" custLinFactNeighborY="56560">
        <dgm:presLayoutVars>
          <dgm:bulletEnabled val="1"/>
        </dgm:presLayoutVars>
      </dgm:prSet>
      <dgm:spPr/>
    </dgm:pt>
    <dgm:pt modelId="{83E31923-AA90-4A6B-9B0D-B64FCEA4FE24}" type="pres">
      <dgm:prSet presAssocID="{2ED7CCC8-7486-451C-892A-1973E420EC4F}" presName="sibTrans" presStyleCnt="0"/>
      <dgm:spPr/>
    </dgm:pt>
    <dgm:pt modelId="{5039C818-C2A5-42BF-B9B6-9FCA6EC8128F}" type="pres">
      <dgm:prSet presAssocID="{31DD9643-F45D-44F1-BCE4-1893FF6A4F38}" presName="node" presStyleLbl="node1" presStyleIdx="11" presStyleCnt="12" custScaleX="80420" custScaleY="30182" custLinFactX="-57001" custLinFactY="-28808" custLinFactNeighborX="-100000" custLinFactNeighborY="-100000">
        <dgm:presLayoutVars>
          <dgm:bulletEnabled val="1"/>
        </dgm:presLayoutVars>
      </dgm:prSet>
      <dgm:spPr/>
    </dgm:pt>
  </dgm:ptLst>
  <dgm:cxnLst>
    <dgm:cxn modelId="{53022C08-9132-4B42-BD65-18FFB6CCF7DE}" type="presOf" srcId="{7E88B7EC-2774-400C-BB76-63B717165A3E}" destId="{92359C6C-67ED-46A2-9DB8-61245ABF2698}" srcOrd="0" destOrd="0" presId="urn:microsoft.com/office/officeart/2005/8/layout/default"/>
    <dgm:cxn modelId="{4A76C10F-7AF7-457C-B2C1-B32AC7D5B7D2}" srcId="{1B287752-DAA1-4665-B277-CAFDBECCDAE9}" destId="{1A1C277D-2748-4D06-8F99-D1F19C43D043}" srcOrd="7" destOrd="0" parTransId="{E257BEA2-F766-4637-B406-570358BAB99E}" sibTransId="{C8A0229E-CA87-46CF-9F66-0613BD3A0E53}"/>
    <dgm:cxn modelId="{220CAA1C-6E28-41C5-BE3D-DCA8FD7D7FFB}" srcId="{1B287752-DAA1-4665-B277-CAFDBECCDAE9}" destId="{631B67E3-7C39-4341-9289-4B1168128AAF}" srcOrd="0" destOrd="0" parTransId="{C26D2BED-3D59-49E6-ACDD-93BA2DD89E51}" sibTransId="{C41937CB-33B1-4078-A070-41511DD1B4B6}"/>
    <dgm:cxn modelId="{1272121D-3398-42E1-95F1-9EAE74CAF084}" srcId="{1B287752-DAA1-4665-B277-CAFDBECCDAE9}" destId="{31DD9643-F45D-44F1-BCE4-1893FF6A4F38}" srcOrd="11" destOrd="0" parTransId="{FB5013A0-C0D6-40D8-8443-C9644F649DB6}" sibTransId="{DC3A7D80-F96E-4EA5-8154-2F667167B75A}"/>
    <dgm:cxn modelId="{4F25031F-90DF-48D9-ABAC-ABCA2B9BB238}" type="presOf" srcId="{37EDFD97-5536-4D1B-9B6F-06F854FC4D35}" destId="{2851BD71-B9FB-42A7-9A5C-415C5FD8C435}" srcOrd="0" destOrd="0" presId="urn:microsoft.com/office/officeart/2005/8/layout/default"/>
    <dgm:cxn modelId="{8CDEE522-5BFA-4A60-8657-4FA513C2B457}" srcId="{1B287752-DAA1-4665-B277-CAFDBECCDAE9}" destId="{D4A05406-8A1E-4039-9C31-42E1CDBE3764}" srcOrd="6" destOrd="0" parTransId="{481FE4EF-809B-4116-8D8C-87D6DA6ED877}" sibTransId="{8914DC78-D935-428E-B554-68122C7BB3E4}"/>
    <dgm:cxn modelId="{2E644B34-A831-4208-9013-2CD8EDA1B7F8}" srcId="{1B287752-DAA1-4665-B277-CAFDBECCDAE9}" destId="{37EDFD97-5536-4D1B-9B6F-06F854FC4D35}" srcOrd="4" destOrd="0" parTransId="{8D161E62-E25A-45EA-9DA5-8EC125F9DBD5}" sibTransId="{150C6018-1571-4F06-B6DD-BACF13F8254C}"/>
    <dgm:cxn modelId="{38099A65-7A8C-4671-A926-AEF8CCE4D343}" type="presOf" srcId="{71938B59-E350-4C95-AB07-1864F1976AF4}" destId="{01481A8D-0661-4AEA-9197-9BE46345DA99}" srcOrd="0" destOrd="1" presId="urn:microsoft.com/office/officeart/2005/8/layout/default"/>
    <dgm:cxn modelId="{38CEF16B-0BE6-410D-9219-485990B9314F}" srcId="{1B287752-DAA1-4665-B277-CAFDBECCDAE9}" destId="{3EBE622E-39DB-4196-BD42-550E50611089}" srcOrd="3" destOrd="0" parTransId="{AE5A673E-6340-4DE9-8476-0952FD15776F}" sibTransId="{291E74C7-2AEF-4B1A-9993-07BFA7CDD9D5}"/>
    <dgm:cxn modelId="{577E134F-8238-4935-9427-F5FBC88F9708}" type="presOf" srcId="{1B287752-DAA1-4665-B277-CAFDBECCDAE9}" destId="{F77C31FC-1488-49A6-A2D2-3B986881ACB4}" srcOrd="0" destOrd="0" presId="urn:microsoft.com/office/officeart/2005/8/layout/default"/>
    <dgm:cxn modelId="{9B70C24F-9B04-4A1E-A286-9E343A97CDDD}" type="presOf" srcId="{31DD9643-F45D-44F1-BCE4-1893FF6A4F38}" destId="{5039C818-C2A5-42BF-B9B6-9FCA6EC8128F}" srcOrd="0" destOrd="0" presId="urn:microsoft.com/office/officeart/2005/8/layout/default"/>
    <dgm:cxn modelId="{AE0FCA6F-73BB-4241-8C6F-6D92FF0A630D}" type="presOf" srcId="{4C872A39-066B-4024-84CE-9FC8A5EC18CC}" destId="{01481A8D-0661-4AEA-9197-9BE46345DA99}" srcOrd="0" destOrd="0" presId="urn:microsoft.com/office/officeart/2005/8/layout/default"/>
    <dgm:cxn modelId="{B205F670-9624-43DE-AA16-FC00F9EC7250}" type="presOf" srcId="{631B67E3-7C39-4341-9289-4B1168128AAF}" destId="{539DEDE9-0267-4B33-8FEA-145A3DC91F42}" srcOrd="0" destOrd="0" presId="urn:microsoft.com/office/officeart/2005/8/layout/default"/>
    <dgm:cxn modelId="{3C3C0356-C639-41DE-8441-BE4DD7AB0C92}" type="presOf" srcId="{D4A05406-8A1E-4039-9C31-42E1CDBE3764}" destId="{C829D978-F0CC-4CE0-907E-38F77044B9E2}" srcOrd="0" destOrd="0" presId="urn:microsoft.com/office/officeart/2005/8/layout/default"/>
    <dgm:cxn modelId="{536EF083-682D-47D6-9AA5-D2A0D04D9D15}" srcId="{1B287752-DAA1-4665-B277-CAFDBECCDAE9}" destId="{CEB907DA-5977-4A7D-9AD0-60B5BDF9FF39}" srcOrd="8" destOrd="0" parTransId="{BA4AA1BE-8274-4C05-BF38-303A77C5562B}" sibTransId="{55B33269-3F41-4C89-9CFF-6DF5F5E7CAA9}"/>
    <dgm:cxn modelId="{08C8EF96-F8A7-404D-AB88-B1B24E5E556D}" srcId="{4C872A39-066B-4024-84CE-9FC8A5EC18CC}" destId="{71938B59-E350-4C95-AB07-1864F1976AF4}" srcOrd="0" destOrd="0" parTransId="{807FD202-FCD4-4A0E-AE4F-F78A4A5A24C5}" sibTransId="{9798F31E-7888-45DD-BFE9-A429EA733F2D}"/>
    <dgm:cxn modelId="{B5B07299-A223-4218-B266-0CE22EAA0722}" type="presOf" srcId="{99BD11EF-4CA5-4BAA-9AD0-FF2DB4DF1A73}" destId="{1F7AB7C8-6CC5-441F-BA82-B66EB6C8BDEE}" srcOrd="0" destOrd="0" presId="urn:microsoft.com/office/officeart/2005/8/layout/default"/>
    <dgm:cxn modelId="{C18E3AAD-94EE-41E8-ACBE-6C2A7CB68AC0}" srcId="{1B287752-DAA1-4665-B277-CAFDBECCDAE9}" destId="{2B576043-73F0-4632-9FAD-D8A644475678}" srcOrd="5" destOrd="0" parTransId="{C30E9D67-B242-4554-B9FE-4F5A25B7C98A}" sibTransId="{320C557C-5609-40D1-AF66-DCDB456FCF8C}"/>
    <dgm:cxn modelId="{FF2CADB1-A2B9-4ED6-AC6E-1422530C7944}" type="presOf" srcId="{28DB4888-2DAD-4000-AE87-EEDBF5FFF0D0}" destId="{760BEB68-2FE0-4D88-87A4-27FAF2916F5A}" srcOrd="0" destOrd="0" presId="urn:microsoft.com/office/officeart/2005/8/layout/default"/>
    <dgm:cxn modelId="{10590EB2-3210-4739-A01B-C713E04AD22E}" type="presOf" srcId="{3EBE622E-39DB-4196-BD42-550E50611089}" destId="{E8EEB230-37AA-4D16-B22C-3302DBED96A2}" srcOrd="0" destOrd="0" presId="urn:microsoft.com/office/officeart/2005/8/layout/default"/>
    <dgm:cxn modelId="{5B67A9CD-21EF-467B-BB90-51B32DC10147}" srcId="{1B287752-DAA1-4665-B277-CAFDBECCDAE9}" destId="{4C872A39-066B-4024-84CE-9FC8A5EC18CC}" srcOrd="2" destOrd="0" parTransId="{921DCE9E-0931-4C62-AE5E-A9273C06E142}" sibTransId="{12AD9B5E-E7C9-4B90-8CCE-1171B2CADCCE}"/>
    <dgm:cxn modelId="{308A7DCE-B09E-4055-B54A-7F407CB958C2}" type="presOf" srcId="{CEB907DA-5977-4A7D-9AD0-60B5BDF9FF39}" destId="{F4B24C27-B781-44DC-BFE2-F2E9B9CDCB6A}" srcOrd="0" destOrd="0" presId="urn:microsoft.com/office/officeart/2005/8/layout/default"/>
    <dgm:cxn modelId="{28F515EB-4B9A-4495-9637-D46B82AB15FE}" srcId="{1B287752-DAA1-4665-B277-CAFDBECCDAE9}" destId="{99BD11EF-4CA5-4BAA-9AD0-FF2DB4DF1A73}" srcOrd="10" destOrd="0" parTransId="{F6E3ADD4-45CC-472D-AD3D-1E5083B36C5E}" sibTransId="{2ED7CCC8-7486-451C-892A-1973E420EC4F}"/>
    <dgm:cxn modelId="{DA6648EB-A451-4A23-A7E9-B11F535992A0}" srcId="{1B287752-DAA1-4665-B277-CAFDBECCDAE9}" destId="{7E88B7EC-2774-400C-BB76-63B717165A3E}" srcOrd="9" destOrd="0" parTransId="{4A121D93-32F7-4A23-8C74-ACB19356093D}" sibTransId="{1E187DCF-BE00-450E-B7EB-6BB803E67E8F}"/>
    <dgm:cxn modelId="{730E57F5-039F-4CC2-9770-ACC1AFC1E3F9}" type="presOf" srcId="{2B576043-73F0-4632-9FAD-D8A644475678}" destId="{420667A1-CE16-44EA-8F08-9EC44F84A641}" srcOrd="0" destOrd="0" presId="urn:microsoft.com/office/officeart/2005/8/layout/default"/>
    <dgm:cxn modelId="{FE7D46FA-9D2A-4471-9831-CFF33E386D07}" srcId="{1B287752-DAA1-4665-B277-CAFDBECCDAE9}" destId="{28DB4888-2DAD-4000-AE87-EEDBF5FFF0D0}" srcOrd="1" destOrd="0" parTransId="{16848F4A-EF31-424F-9FF1-D5DB9C1CFD09}" sibTransId="{152636EB-4D43-4458-9F3E-FE6E7EB3B4D8}"/>
    <dgm:cxn modelId="{1FF0F9FC-A778-48D4-BE21-DE9DA5ADBF24}" type="presOf" srcId="{1A1C277D-2748-4D06-8F99-D1F19C43D043}" destId="{1FE1C9A7-E0BD-46DF-9D58-5442D7039699}" srcOrd="0" destOrd="0" presId="urn:microsoft.com/office/officeart/2005/8/layout/default"/>
    <dgm:cxn modelId="{13AE52C5-A17E-4D5A-BACF-E9E2F99CB307}" type="presParOf" srcId="{F77C31FC-1488-49A6-A2D2-3B986881ACB4}" destId="{539DEDE9-0267-4B33-8FEA-145A3DC91F42}" srcOrd="0" destOrd="0" presId="urn:microsoft.com/office/officeart/2005/8/layout/default"/>
    <dgm:cxn modelId="{20C83164-C7CB-4AAB-AE7A-89593F7AF97F}" type="presParOf" srcId="{F77C31FC-1488-49A6-A2D2-3B986881ACB4}" destId="{71462D1E-7475-4A21-B1ED-2CA3C6415D5D}" srcOrd="1" destOrd="0" presId="urn:microsoft.com/office/officeart/2005/8/layout/default"/>
    <dgm:cxn modelId="{983C0C21-6D97-4D07-B387-47BC845D83B0}" type="presParOf" srcId="{F77C31FC-1488-49A6-A2D2-3B986881ACB4}" destId="{760BEB68-2FE0-4D88-87A4-27FAF2916F5A}" srcOrd="2" destOrd="0" presId="urn:microsoft.com/office/officeart/2005/8/layout/default"/>
    <dgm:cxn modelId="{422DF888-49BF-42A3-90E2-5EF1E84A4D3E}" type="presParOf" srcId="{F77C31FC-1488-49A6-A2D2-3B986881ACB4}" destId="{E8DEBD7F-581D-45FE-A132-E0277234B2AA}" srcOrd="3" destOrd="0" presId="urn:microsoft.com/office/officeart/2005/8/layout/default"/>
    <dgm:cxn modelId="{F7123E75-944F-4500-847E-21A77F36DBE7}" type="presParOf" srcId="{F77C31FC-1488-49A6-A2D2-3B986881ACB4}" destId="{01481A8D-0661-4AEA-9197-9BE46345DA99}" srcOrd="4" destOrd="0" presId="urn:microsoft.com/office/officeart/2005/8/layout/default"/>
    <dgm:cxn modelId="{4BD9152B-FE08-4574-9074-F45C1B3D664B}" type="presParOf" srcId="{F77C31FC-1488-49A6-A2D2-3B986881ACB4}" destId="{4BBB252F-DFCA-4AB0-999B-A207E82E4EF9}" srcOrd="5" destOrd="0" presId="urn:microsoft.com/office/officeart/2005/8/layout/default"/>
    <dgm:cxn modelId="{776FF010-D593-472B-896A-33DB934DD13A}" type="presParOf" srcId="{F77C31FC-1488-49A6-A2D2-3B986881ACB4}" destId="{E8EEB230-37AA-4D16-B22C-3302DBED96A2}" srcOrd="6" destOrd="0" presId="urn:microsoft.com/office/officeart/2005/8/layout/default"/>
    <dgm:cxn modelId="{D1AEFB50-7104-4DF5-9734-0041A8549099}" type="presParOf" srcId="{F77C31FC-1488-49A6-A2D2-3B986881ACB4}" destId="{6F38BEF6-6772-4B98-B7A4-7BBC246D6979}" srcOrd="7" destOrd="0" presId="urn:microsoft.com/office/officeart/2005/8/layout/default"/>
    <dgm:cxn modelId="{5C7B16AB-99D0-4220-B7CC-A21F47948230}" type="presParOf" srcId="{F77C31FC-1488-49A6-A2D2-3B986881ACB4}" destId="{2851BD71-B9FB-42A7-9A5C-415C5FD8C435}" srcOrd="8" destOrd="0" presId="urn:microsoft.com/office/officeart/2005/8/layout/default"/>
    <dgm:cxn modelId="{08EDA732-2821-4D3B-9C63-00ECB4CB1161}" type="presParOf" srcId="{F77C31FC-1488-49A6-A2D2-3B986881ACB4}" destId="{5582AE8E-4CAE-46AA-8348-A2E003403F7F}" srcOrd="9" destOrd="0" presId="urn:microsoft.com/office/officeart/2005/8/layout/default"/>
    <dgm:cxn modelId="{60562FBE-2893-40EC-B53E-F9D75B8BC704}" type="presParOf" srcId="{F77C31FC-1488-49A6-A2D2-3B986881ACB4}" destId="{420667A1-CE16-44EA-8F08-9EC44F84A641}" srcOrd="10" destOrd="0" presId="urn:microsoft.com/office/officeart/2005/8/layout/default"/>
    <dgm:cxn modelId="{518BF8EA-9D3B-4770-A08C-8C821D023C45}" type="presParOf" srcId="{F77C31FC-1488-49A6-A2D2-3B986881ACB4}" destId="{A95E4818-D4B9-4BEA-A502-2240EC95DB95}" srcOrd="11" destOrd="0" presId="urn:microsoft.com/office/officeart/2005/8/layout/default"/>
    <dgm:cxn modelId="{104583A6-F301-4CEE-BF24-A919C167E72E}" type="presParOf" srcId="{F77C31FC-1488-49A6-A2D2-3B986881ACB4}" destId="{C829D978-F0CC-4CE0-907E-38F77044B9E2}" srcOrd="12" destOrd="0" presId="urn:microsoft.com/office/officeart/2005/8/layout/default"/>
    <dgm:cxn modelId="{EEBCFCC9-A193-4C6A-A4E6-7600728D1759}" type="presParOf" srcId="{F77C31FC-1488-49A6-A2D2-3B986881ACB4}" destId="{5561B388-78BB-4AF4-8A03-87BC5E909A63}" srcOrd="13" destOrd="0" presId="urn:microsoft.com/office/officeart/2005/8/layout/default"/>
    <dgm:cxn modelId="{2BBBDF65-166A-4566-A8C5-F318334D5178}" type="presParOf" srcId="{F77C31FC-1488-49A6-A2D2-3B986881ACB4}" destId="{1FE1C9A7-E0BD-46DF-9D58-5442D7039699}" srcOrd="14" destOrd="0" presId="urn:microsoft.com/office/officeart/2005/8/layout/default"/>
    <dgm:cxn modelId="{1385BEB8-1FD9-419A-8F2F-A744A38C22F9}" type="presParOf" srcId="{F77C31FC-1488-49A6-A2D2-3B986881ACB4}" destId="{C8887B4E-4673-4BFA-9C9C-9AAD93310429}" srcOrd="15" destOrd="0" presId="urn:microsoft.com/office/officeart/2005/8/layout/default"/>
    <dgm:cxn modelId="{173C0E30-A928-4120-820F-1EA08605ECA9}" type="presParOf" srcId="{F77C31FC-1488-49A6-A2D2-3B986881ACB4}" destId="{F4B24C27-B781-44DC-BFE2-F2E9B9CDCB6A}" srcOrd="16" destOrd="0" presId="urn:microsoft.com/office/officeart/2005/8/layout/default"/>
    <dgm:cxn modelId="{7DD5C44C-C386-40CB-B06E-CE05AB64DEA6}" type="presParOf" srcId="{F77C31FC-1488-49A6-A2D2-3B986881ACB4}" destId="{4F418E83-C770-499D-BB94-31B0D47B9F71}" srcOrd="17" destOrd="0" presId="urn:microsoft.com/office/officeart/2005/8/layout/default"/>
    <dgm:cxn modelId="{BDE81A9C-2E5D-42E2-87D9-5FFDA92A9C3A}" type="presParOf" srcId="{F77C31FC-1488-49A6-A2D2-3B986881ACB4}" destId="{92359C6C-67ED-46A2-9DB8-61245ABF2698}" srcOrd="18" destOrd="0" presId="urn:microsoft.com/office/officeart/2005/8/layout/default"/>
    <dgm:cxn modelId="{7546FCF0-AB5A-4FC9-8001-324449EA359B}" type="presParOf" srcId="{F77C31FC-1488-49A6-A2D2-3B986881ACB4}" destId="{AD43CD4D-146E-45B5-88E4-0064C43F9F5C}" srcOrd="19" destOrd="0" presId="urn:microsoft.com/office/officeart/2005/8/layout/default"/>
    <dgm:cxn modelId="{26BEA4DB-368C-4D90-A1C9-FD10ACB7D174}" type="presParOf" srcId="{F77C31FC-1488-49A6-A2D2-3B986881ACB4}" destId="{1F7AB7C8-6CC5-441F-BA82-B66EB6C8BDEE}" srcOrd="20" destOrd="0" presId="urn:microsoft.com/office/officeart/2005/8/layout/default"/>
    <dgm:cxn modelId="{C0B117B7-42C5-402E-93DC-08E0161DE720}" type="presParOf" srcId="{F77C31FC-1488-49A6-A2D2-3B986881ACB4}" destId="{83E31923-AA90-4A6B-9B0D-B64FCEA4FE24}" srcOrd="21" destOrd="0" presId="urn:microsoft.com/office/officeart/2005/8/layout/default"/>
    <dgm:cxn modelId="{B16F2EA3-4692-4F7C-8861-B5C5EFF216E1}" type="presParOf" srcId="{F77C31FC-1488-49A6-A2D2-3B986881ACB4}" destId="{5039C818-C2A5-42BF-B9B6-9FCA6EC8128F}" srcOrd="22"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DEDE9-0267-4B33-8FEA-145A3DC91F42}">
      <dsp:nvSpPr>
        <dsp:cNvPr id="0" name=""/>
        <dsp:cNvSpPr/>
      </dsp:nvSpPr>
      <dsp:spPr>
        <a:xfrm>
          <a:off x="572323" y="2061990"/>
          <a:ext cx="1794546" cy="64009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Matrix A</a:t>
          </a:r>
          <a:endParaRPr lang="en-IN" sz="1400" kern="1200" dirty="0"/>
        </a:p>
      </dsp:txBody>
      <dsp:txXfrm>
        <a:off x="572323" y="2061990"/>
        <a:ext cx="1794546" cy="640090"/>
      </dsp:txXfrm>
    </dsp:sp>
    <dsp:sp modelId="{760BEB68-2FE0-4D88-87A4-27FAF2916F5A}">
      <dsp:nvSpPr>
        <dsp:cNvPr id="0" name=""/>
        <dsp:cNvSpPr/>
      </dsp:nvSpPr>
      <dsp:spPr>
        <a:xfrm>
          <a:off x="7308293" y="1963294"/>
          <a:ext cx="1734366" cy="64085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Matrix C</a:t>
          </a:r>
          <a:endParaRPr lang="en-IN" sz="1400" kern="1200" dirty="0"/>
        </a:p>
      </dsp:txBody>
      <dsp:txXfrm>
        <a:off x="7308293" y="1963294"/>
        <a:ext cx="1734366" cy="640856"/>
      </dsp:txXfrm>
    </dsp:sp>
    <dsp:sp modelId="{01481A8D-0661-4AEA-9197-9BE46345DA99}">
      <dsp:nvSpPr>
        <dsp:cNvPr id="0" name=""/>
        <dsp:cNvSpPr/>
      </dsp:nvSpPr>
      <dsp:spPr>
        <a:xfrm>
          <a:off x="540472" y="3165521"/>
          <a:ext cx="1780150" cy="63886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ctr" defTabSz="622300">
            <a:lnSpc>
              <a:spcPct val="90000"/>
            </a:lnSpc>
            <a:spcBef>
              <a:spcPct val="0"/>
            </a:spcBef>
            <a:spcAft>
              <a:spcPct val="35000"/>
            </a:spcAft>
            <a:buNone/>
          </a:pPr>
          <a:r>
            <a:rPr lang="en-US" sz="1400" kern="1200" dirty="0"/>
            <a:t>Matrix B</a:t>
          </a:r>
          <a:endParaRPr lang="en-IN" sz="1400" kern="1200" dirty="0"/>
        </a:p>
        <a:p>
          <a:pPr marL="57150" lvl="1" indent="-57150" algn="ctr" defTabSz="488950">
            <a:lnSpc>
              <a:spcPct val="90000"/>
            </a:lnSpc>
            <a:spcBef>
              <a:spcPct val="0"/>
            </a:spcBef>
            <a:spcAft>
              <a:spcPct val="15000"/>
            </a:spcAft>
            <a:buChar char="•"/>
          </a:pPr>
          <a:endParaRPr lang="en-IN" sz="1100" kern="1200" dirty="0"/>
        </a:p>
      </dsp:txBody>
      <dsp:txXfrm>
        <a:off x="540472" y="3165521"/>
        <a:ext cx="1780150" cy="638862"/>
      </dsp:txXfrm>
    </dsp:sp>
    <dsp:sp modelId="{E8EEB230-37AA-4D16-B22C-3302DBED96A2}">
      <dsp:nvSpPr>
        <dsp:cNvPr id="0" name=""/>
        <dsp:cNvSpPr/>
      </dsp:nvSpPr>
      <dsp:spPr>
        <a:xfrm>
          <a:off x="4315057" y="3104934"/>
          <a:ext cx="1654595" cy="53279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B*A</a:t>
          </a:r>
          <a:endParaRPr lang="en-IN" sz="1400" kern="1200" dirty="0"/>
        </a:p>
      </dsp:txBody>
      <dsp:txXfrm>
        <a:off x="4315057" y="3104934"/>
        <a:ext cx="1654595" cy="532797"/>
      </dsp:txXfrm>
    </dsp:sp>
    <dsp:sp modelId="{2851BD71-B9FB-42A7-9A5C-415C5FD8C435}">
      <dsp:nvSpPr>
        <dsp:cNvPr id="0" name=""/>
        <dsp:cNvSpPr/>
      </dsp:nvSpPr>
      <dsp:spPr>
        <a:xfrm>
          <a:off x="2346300" y="987569"/>
          <a:ext cx="1912880" cy="42317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Transpose of A</a:t>
          </a:r>
          <a:endParaRPr lang="en-IN" sz="1400" kern="1200" dirty="0"/>
        </a:p>
      </dsp:txBody>
      <dsp:txXfrm>
        <a:off x="2346300" y="987569"/>
        <a:ext cx="1912880" cy="423178"/>
      </dsp:txXfrm>
    </dsp:sp>
    <dsp:sp modelId="{420667A1-CE16-44EA-8F08-9EC44F84A641}">
      <dsp:nvSpPr>
        <dsp:cNvPr id="0" name=""/>
        <dsp:cNvSpPr/>
      </dsp:nvSpPr>
      <dsp:spPr>
        <a:xfrm>
          <a:off x="4399483" y="1874948"/>
          <a:ext cx="1452660" cy="53224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A+B</a:t>
          </a:r>
          <a:endParaRPr lang="en-IN" sz="1400" kern="1200" dirty="0"/>
        </a:p>
      </dsp:txBody>
      <dsp:txXfrm>
        <a:off x="4399483" y="1874948"/>
        <a:ext cx="1452660" cy="532242"/>
      </dsp:txXfrm>
    </dsp:sp>
    <dsp:sp modelId="{C829D978-F0CC-4CE0-907E-38F77044B9E2}">
      <dsp:nvSpPr>
        <dsp:cNvPr id="0" name=""/>
        <dsp:cNvSpPr/>
      </dsp:nvSpPr>
      <dsp:spPr>
        <a:xfrm>
          <a:off x="4337608" y="2485376"/>
          <a:ext cx="1649445" cy="53279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A*B</a:t>
          </a:r>
          <a:endParaRPr lang="en-IN" sz="1400" kern="1200" dirty="0"/>
        </a:p>
      </dsp:txBody>
      <dsp:txXfrm>
        <a:off x="4337608" y="2485376"/>
        <a:ext cx="1649445" cy="532797"/>
      </dsp:txXfrm>
    </dsp:sp>
    <dsp:sp modelId="{1FE1C9A7-E0BD-46DF-9D58-5442D7039699}">
      <dsp:nvSpPr>
        <dsp:cNvPr id="0" name=""/>
        <dsp:cNvSpPr/>
      </dsp:nvSpPr>
      <dsp:spPr>
        <a:xfrm>
          <a:off x="2430296" y="508148"/>
          <a:ext cx="1091977" cy="42461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Inverse of A</a:t>
          </a:r>
          <a:endParaRPr lang="en-IN" sz="1400" kern="1200" dirty="0"/>
        </a:p>
      </dsp:txBody>
      <dsp:txXfrm>
        <a:off x="2430296" y="508148"/>
        <a:ext cx="1091977" cy="424618"/>
      </dsp:txXfrm>
    </dsp:sp>
    <dsp:sp modelId="{F4B24C27-B781-44DC-BFE2-F2E9B9CDCB6A}">
      <dsp:nvSpPr>
        <dsp:cNvPr id="0" name=""/>
        <dsp:cNvSpPr/>
      </dsp:nvSpPr>
      <dsp:spPr>
        <a:xfrm>
          <a:off x="2430296" y="4402366"/>
          <a:ext cx="1649445" cy="45045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Determinant of B</a:t>
          </a:r>
          <a:endParaRPr lang="en-IN" sz="1400" kern="1200" dirty="0"/>
        </a:p>
      </dsp:txBody>
      <dsp:txXfrm>
        <a:off x="2430296" y="4402366"/>
        <a:ext cx="1649445" cy="450451"/>
      </dsp:txXfrm>
    </dsp:sp>
    <dsp:sp modelId="{92359C6C-67ED-46A2-9DB8-61245ABF2698}">
      <dsp:nvSpPr>
        <dsp:cNvPr id="0" name=""/>
        <dsp:cNvSpPr/>
      </dsp:nvSpPr>
      <dsp:spPr>
        <a:xfrm>
          <a:off x="2477236" y="72121"/>
          <a:ext cx="1861087" cy="3995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Adjoint of A</a:t>
          </a:r>
          <a:endParaRPr lang="en-IN" sz="1400" kern="1200" dirty="0"/>
        </a:p>
      </dsp:txBody>
      <dsp:txXfrm>
        <a:off x="2477236" y="72121"/>
        <a:ext cx="1861087" cy="399511"/>
      </dsp:txXfrm>
    </dsp:sp>
    <dsp:sp modelId="{1F7AB7C8-6CC5-441F-BA82-B66EB6C8BDEE}">
      <dsp:nvSpPr>
        <dsp:cNvPr id="0" name=""/>
        <dsp:cNvSpPr/>
      </dsp:nvSpPr>
      <dsp:spPr>
        <a:xfrm>
          <a:off x="2420424" y="3939899"/>
          <a:ext cx="1959743" cy="37156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Inverse of B</a:t>
          </a:r>
          <a:endParaRPr lang="en-IN" sz="1400" kern="1200" dirty="0"/>
        </a:p>
      </dsp:txBody>
      <dsp:txXfrm>
        <a:off x="2420424" y="3939899"/>
        <a:ext cx="1959743" cy="371565"/>
      </dsp:txXfrm>
    </dsp:sp>
    <dsp:sp modelId="{5039C818-C2A5-42BF-B9B6-9FCA6EC8128F}">
      <dsp:nvSpPr>
        <dsp:cNvPr id="0" name=""/>
        <dsp:cNvSpPr/>
      </dsp:nvSpPr>
      <dsp:spPr>
        <a:xfrm>
          <a:off x="2361587" y="1478218"/>
          <a:ext cx="1770179" cy="3986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Determinant of A</a:t>
          </a:r>
          <a:endParaRPr lang="en-IN" sz="1400" kern="1200" dirty="0"/>
        </a:p>
      </dsp:txBody>
      <dsp:txXfrm>
        <a:off x="2361587" y="1478218"/>
        <a:ext cx="1770179" cy="398613"/>
      </dsp:txXfrm>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B428EB-F3A7-4A96-BB1D-43FE156CDB2B}" type="datetimeFigureOut">
              <a:rPr lang="ko-KR" altLang="en-US" smtClean="0"/>
              <a:t>2021-08-31</a:t>
            </a:fld>
            <a:endParaRPr lang="ko-KR" alt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4F3882-DEFD-4E72-8E13-72C60FD89A16}" type="slidenum">
              <a:rPr lang="ko-KR" altLang="en-US" smtClean="0"/>
              <a:t>‹#›</a:t>
            </a:fld>
            <a:endParaRPr lang="ko-KR" altLang="en-US" dirty="0"/>
          </a:p>
        </p:txBody>
      </p:sp>
    </p:spTree>
    <p:extLst>
      <p:ext uri="{BB962C8B-B14F-4D97-AF65-F5344CB8AC3E}">
        <p14:creationId xmlns:p14="http://schemas.microsoft.com/office/powerpoint/2010/main" val="325670693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879812" y="1923678"/>
            <a:ext cx="3384376" cy="1048242"/>
          </a:xfrm>
          <a:prstGeom prst="rect">
            <a:avLst/>
          </a:prstGeom>
        </p:spPr>
        <p:txBody>
          <a:bodyPr anchor="ctr"/>
          <a:lstStyle>
            <a:lvl1pPr marL="0" indent="0" algn="ctr">
              <a:lnSpc>
                <a:spcPct val="100000"/>
              </a:lnSpc>
              <a:buNone/>
              <a:defRPr sz="3600" b="1" baseline="0">
                <a:solidFill>
                  <a:schemeClr val="accent1"/>
                </a:solidFill>
                <a:latin typeface="+mn-lt"/>
                <a:cs typeface="Arial" pitchFamily="34" charset="0"/>
              </a:defRPr>
            </a:lvl1pPr>
          </a:lstStyle>
          <a:p>
            <a:pPr lvl="0"/>
            <a:r>
              <a:rPr lang="en-US" altLang="ko-KR" sz="3600" dirty="0">
                <a:ea typeface="맑은 고딕" pitchFamily="50" charset="-127"/>
              </a:rPr>
              <a:t>FREE PPT TEMPLATES</a:t>
            </a:r>
            <a:endParaRPr lang="en-US" altLang="ko-KR" dirty="0"/>
          </a:p>
        </p:txBody>
      </p:sp>
      <p:sp>
        <p:nvSpPr>
          <p:cNvPr id="11" name="Text Placeholder 9"/>
          <p:cNvSpPr>
            <a:spLocks noGrp="1"/>
          </p:cNvSpPr>
          <p:nvPr>
            <p:ph type="body" sz="quarter" idx="11" hasCustomPrompt="1"/>
          </p:nvPr>
        </p:nvSpPr>
        <p:spPr>
          <a:xfrm>
            <a:off x="2879664" y="3003798"/>
            <a:ext cx="3384376" cy="481178"/>
          </a:xfrm>
          <a:prstGeom prst="rect">
            <a:avLst/>
          </a:prstGeom>
        </p:spPr>
        <p:txBody>
          <a:bodyPr anchor="ctr"/>
          <a:lstStyle>
            <a:lvl1pPr marL="0" indent="0" algn="ctr" fontAlgn="auto">
              <a:lnSpc>
                <a:spcPct val="100000"/>
              </a:lnSpc>
              <a:spcBef>
                <a:spcPts val="0"/>
              </a:spcBef>
              <a:spcAft>
                <a:spcPts val="0"/>
              </a:spcAft>
              <a:buNone/>
              <a:defRPr sz="1200" b="1" baseline="0">
                <a:solidFill>
                  <a:schemeClr val="accent1"/>
                </a:solidFill>
                <a:latin typeface="+mn-lt"/>
                <a:cs typeface="Arial" pitchFamily="34" charset="0"/>
              </a:defRPr>
            </a:lvl1pPr>
          </a:lstStyle>
          <a:p>
            <a:pPr lvl="0"/>
            <a:r>
              <a:rPr lang="en-US" altLang="ko-KR" dirty="0"/>
              <a:t>INSTERT THE TITLE OF YOUR </a:t>
            </a:r>
          </a:p>
          <a:p>
            <a:pPr lvl="0"/>
            <a:r>
              <a:rPr lang="en-US" altLang="ko-KR" dirty="0"/>
              <a:t>PRESENTATION HERE</a:t>
            </a:r>
            <a:endParaRPr lang="ko-KR" altLang="en-US" dirty="0"/>
          </a:p>
        </p:txBody>
      </p:sp>
      <p:sp>
        <p:nvSpPr>
          <p:cNvPr id="3" name="Oval 2"/>
          <p:cNvSpPr/>
          <p:nvPr userDrawn="1"/>
        </p:nvSpPr>
        <p:spPr>
          <a:xfrm>
            <a:off x="2979198" y="996200"/>
            <a:ext cx="3240360" cy="3240360"/>
          </a:xfrm>
          <a:prstGeom prst="ellipse">
            <a:avLst/>
          </a:prstGeom>
          <a:noFill/>
          <a:ln w="158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2483768" y="303498"/>
            <a:ext cx="1944216" cy="453650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4676775" y="303498"/>
            <a:ext cx="1944216" cy="453650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020389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4247964" y="339502"/>
            <a:ext cx="1944216" cy="446449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6444448" y="2774906"/>
            <a:ext cx="2304016" cy="202909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4" hasCustomPrompt="1"/>
          </p:nvPr>
        </p:nvSpPr>
        <p:spPr>
          <a:xfrm>
            <a:off x="395536" y="2774906"/>
            <a:ext cx="3600160" cy="202909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3996812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7" name="Right Triangle 6"/>
          <p:cNvSpPr/>
          <p:nvPr userDrawn="1"/>
        </p:nvSpPr>
        <p:spPr>
          <a:xfrm rot="10800000">
            <a:off x="6804000" y="1"/>
            <a:ext cx="2340000" cy="23400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Picture Placeholder 2"/>
          <p:cNvSpPr>
            <a:spLocks noGrp="1"/>
          </p:cNvSpPr>
          <p:nvPr>
            <p:ph type="pic" idx="1" hasCustomPrompt="1"/>
          </p:nvPr>
        </p:nvSpPr>
        <p:spPr>
          <a:xfrm>
            <a:off x="5424595" y="286544"/>
            <a:ext cx="2160000" cy="2160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0" hasCustomPrompt="1"/>
          </p:nvPr>
        </p:nvSpPr>
        <p:spPr>
          <a:xfrm>
            <a:off x="4260726" y="1476772"/>
            <a:ext cx="2160000" cy="2160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1" hasCustomPrompt="1"/>
          </p:nvPr>
        </p:nvSpPr>
        <p:spPr>
          <a:xfrm>
            <a:off x="5424595" y="2662808"/>
            <a:ext cx="2160000" cy="2160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2" hasCustomPrompt="1"/>
          </p:nvPr>
        </p:nvSpPr>
        <p:spPr>
          <a:xfrm>
            <a:off x="6588464" y="1476772"/>
            <a:ext cx="2160000" cy="2160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4" name="Right Triangle 13"/>
          <p:cNvSpPr/>
          <p:nvPr userDrawn="1"/>
        </p:nvSpPr>
        <p:spPr>
          <a:xfrm>
            <a:off x="0" y="2803500"/>
            <a:ext cx="2340000" cy="23400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8210269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Images and Contents Layout">
    <p:spTree>
      <p:nvGrpSpPr>
        <p:cNvPr id="1" name=""/>
        <p:cNvGrpSpPr/>
        <p:nvPr/>
      </p:nvGrpSpPr>
      <p:grpSpPr>
        <a:xfrm>
          <a:off x="0" y="0"/>
          <a:ext cx="0" cy="0"/>
          <a:chOff x="0" y="0"/>
          <a:chExt cx="0" cy="0"/>
        </a:xfrm>
      </p:grpSpPr>
      <p:sp>
        <p:nvSpPr>
          <p:cNvPr id="5" name="Picture Placeholder 2"/>
          <p:cNvSpPr>
            <a:spLocks noGrp="1"/>
          </p:cNvSpPr>
          <p:nvPr>
            <p:ph type="pic" idx="14" hasCustomPrompt="1"/>
          </p:nvPr>
        </p:nvSpPr>
        <p:spPr>
          <a:xfrm>
            <a:off x="2591944" y="0"/>
            <a:ext cx="1980056" cy="173878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6" hasCustomPrompt="1"/>
          </p:nvPr>
        </p:nvSpPr>
        <p:spPr>
          <a:xfrm>
            <a:off x="4752184" y="0"/>
            <a:ext cx="1980056" cy="173878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7" hasCustomPrompt="1"/>
          </p:nvPr>
        </p:nvSpPr>
        <p:spPr>
          <a:xfrm>
            <a:off x="6912424" y="0"/>
            <a:ext cx="1980056" cy="173878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8" hasCustomPrompt="1"/>
          </p:nvPr>
        </p:nvSpPr>
        <p:spPr>
          <a:xfrm>
            <a:off x="2591944" y="3404720"/>
            <a:ext cx="1980056" cy="173878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9" hasCustomPrompt="1"/>
          </p:nvPr>
        </p:nvSpPr>
        <p:spPr>
          <a:xfrm>
            <a:off x="4752184" y="3404720"/>
            <a:ext cx="1980056" cy="173878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20" hasCustomPrompt="1"/>
          </p:nvPr>
        </p:nvSpPr>
        <p:spPr>
          <a:xfrm>
            <a:off x="6912424" y="3404720"/>
            <a:ext cx="1980056" cy="173878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195639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2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2787774"/>
            <a:ext cx="9144000" cy="23557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lumMod val="75000"/>
                  <a:lumOff val="25000"/>
                </a:schemeClr>
              </a:solidFill>
            </a:endParaRPr>
          </a:p>
        </p:txBody>
      </p:sp>
      <p:pic>
        <p:nvPicPr>
          <p:cNvPr id="6" name="Picture 2"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635896" y="1095375"/>
            <a:ext cx="6011911" cy="3057758"/>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5283453" y="1491630"/>
            <a:ext cx="2834003" cy="211421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3764934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s and Contents Layout">
    <p:bg>
      <p:bgPr>
        <a:solidFill>
          <a:schemeClr val="accent2"/>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200" b="0" baseline="0">
                <a:solidFill>
                  <a:schemeClr val="bg1"/>
                </a:solidFill>
                <a:latin typeface="+mn-lt"/>
                <a:cs typeface="Arial" pitchFamily="34" charset="0"/>
              </a:defRPr>
            </a:lvl1pPr>
          </a:lstStyle>
          <a:p>
            <a:pPr lvl="0"/>
            <a:r>
              <a:rPr lang="en-US" altLang="ko-KR" dirty="0"/>
              <a:t>Insert the title of your subtitle Here</a:t>
            </a:r>
          </a:p>
        </p:txBody>
      </p:sp>
      <p:pic>
        <p:nvPicPr>
          <p:cNvPr id="5" name="Picture 2" descr="D:\KBM-정애\014-Fullppt\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11560" y="1286352"/>
            <a:ext cx="3672408" cy="3661662"/>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2" hasCustomPrompt="1"/>
          </p:nvPr>
        </p:nvSpPr>
        <p:spPr>
          <a:xfrm>
            <a:off x="771161" y="1446782"/>
            <a:ext cx="3325137" cy="2323794"/>
          </a:xfrm>
          <a:prstGeom prst="rect">
            <a:avLst/>
          </a:prstGeom>
          <a:solidFill>
            <a:schemeClr val="bg1">
              <a:lumMod val="95000"/>
            </a:schemeClr>
          </a:solidFill>
        </p:spPr>
        <p:txBody>
          <a:bodyPr anchor="ctr"/>
          <a:lstStyle>
            <a:lvl1pPr marL="0" indent="0" algn="ctr">
              <a:buNone/>
              <a:defRPr sz="14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16159670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6" name="Group 5"/>
          <p:cNvGrpSpPr/>
          <p:nvPr userDrawn="1"/>
        </p:nvGrpSpPr>
        <p:grpSpPr>
          <a:xfrm>
            <a:off x="3377124" y="506011"/>
            <a:ext cx="2376264" cy="4104459"/>
            <a:chOff x="2627784" y="1825002"/>
            <a:chExt cx="1198166" cy="2069560"/>
          </a:xfrm>
        </p:grpSpPr>
        <p:sp>
          <p:nvSpPr>
            <p:cNvPr id="7" name="Rounded Rectangle 6"/>
            <p:cNvSpPr/>
            <p:nvPr/>
          </p:nvSpPr>
          <p:spPr>
            <a:xfrm>
              <a:off x="2627784" y="1825002"/>
              <a:ext cx="1198166" cy="206956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Rectangle 7"/>
            <p:cNvSpPr/>
            <p:nvPr/>
          </p:nvSpPr>
          <p:spPr>
            <a:xfrm>
              <a:off x="3155241" y="1922844"/>
              <a:ext cx="143251" cy="27666"/>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9" name="Group 8"/>
            <p:cNvGrpSpPr/>
            <p:nvPr/>
          </p:nvGrpSpPr>
          <p:grpSpPr>
            <a:xfrm>
              <a:off x="3168829" y="3704452"/>
              <a:ext cx="116076" cy="127684"/>
              <a:chOff x="2453209" y="5151638"/>
              <a:chExt cx="191820" cy="211002"/>
            </a:xfrm>
          </p:grpSpPr>
          <p:sp>
            <p:nvSpPr>
              <p:cNvPr id="12" name="Oval 11"/>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Rounded Rectangle 12"/>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sp>
        <p:nvSpPr>
          <p:cNvPr id="14" name="Picture Placeholder 2"/>
          <p:cNvSpPr>
            <a:spLocks noGrp="1"/>
          </p:cNvSpPr>
          <p:nvPr>
            <p:ph type="pic" idx="12" hasCustomPrompt="1"/>
          </p:nvPr>
        </p:nvSpPr>
        <p:spPr>
          <a:xfrm>
            <a:off x="3526032" y="843558"/>
            <a:ext cx="2091935" cy="3298547"/>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4155545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2843808" y="0"/>
            <a:ext cx="6300192"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Rectangle 5"/>
          <p:cNvSpPr/>
          <p:nvPr userDrawn="1"/>
        </p:nvSpPr>
        <p:spPr>
          <a:xfrm>
            <a:off x="0" y="0"/>
            <a:ext cx="2843808"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7926227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0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467544" y="0"/>
            <a:ext cx="3312368" cy="134761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467544" y="3795886"/>
            <a:ext cx="3312368" cy="134761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Rectangle 6"/>
          <p:cNvSpPr/>
          <p:nvPr userDrawn="1"/>
        </p:nvSpPr>
        <p:spPr>
          <a:xfrm>
            <a:off x="467544" y="1491630"/>
            <a:ext cx="3312368" cy="2160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4724153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ICON SETS LAYOUT</a:t>
            </a:r>
          </a:p>
        </p:txBody>
      </p:sp>
      <p:grpSp>
        <p:nvGrpSpPr>
          <p:cNvPr id="5" name="Group 4"/>
          <p:cNvGrpSpPr/>
          <p:nvPr userDrawn="1"/>
        </p:nvGrpSpPr>
        <p:grpSpPr>
          <a:xfrm>
            <a:off x="354008" y="1131589"/>
            <a:ext cx="2849840" cy="364917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Tree>
    <p:extLst>
      <p:ext uri="{BB962C8B-B14F-4D97-AF65-F5344CB8AC3E}">
        <p14:creationId xmlns:p14="http://schemas.microsoft.com/office/powerpoint/2010/main" val="738182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rgbClr val="57A7BD"/>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3775634"/>
            <a:ext cx="9144000" cy="576063"/>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4351698"/>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pic>
        <p:nvPicPr>
          <p:cNvPr id="4" name="Picture 2" descr="G:\002-KIMS BUSINESS\007-02-Googleslidesppt\02-GSppt-Contents-Kim\20170429\02-\item0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85165" y="357831"/>
            <a:ext cx="3101574" cy="3419422"/>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3"/>
          <p:cNvSpPr/>
          <p:nvPr userDrawn="1"/>
        </p:nvSpPr>
        <p:spPr>
          <a:xfrm rot="2539017">
            <a:off x="-150396" y="312859"/>
            <a:ext cx="1311499" cy="276834"/>
          </a:xfrm>
          <a:custGeom>
            <a:avLst/>
            <a:gdLst/>
            <a:ahLst/>
            <a:cxnLst/>
            <a:rect l="l" t="t" r="r" b="b"/>
            <a:pathLst>
              <a:path w="1311499" h="276834">
                <a:moveTo>
                  <a:pt x="0" y="168822"/>
                </a:moveTo>
                <a:lnTo>
                  <a:pt x="1257493" y="168822"/>
                </a:lnTo>
                <a:cubicBezTo>
                  <a:pt x="1287320" y="168822"/>
                  <a:pt x="1311499" y="193001"/>
                  <a:pt x="1311499" y="222828"/>
                </a:cubicBezTo>
                <a:cubicBezTo>
                  <a:pt x="1311499" y="252655"/>
                  <a:pt x="1287320" y="276834"/>
                  <a:pt x="1257493" y="276834"/>
                </a:cubicBezTo>
                <a:lnTo>
                  <a:pt x="98341" y="276834"/>
                </a:lnTo>
                <a:close/>
                <a:moveTo>
                  <a:pt x="13263" y="108012"/>
                </a:moveTo>
                <a:lnTo>
                  <a:pt x="131896" y="0"/>
                </a:lnTo>
                <a:lnTo>
                  <a:pt x="990679" y="0"/>
                </a:lnTo>
                <a:cubicBezTo>
                  <a:pt x="1020506" y="0"/>
                  <a:pt x="1044685" y="24179"/>
                  <a:pt x="1044685" y="54006"/>
                </a:cubicBezTo>
                <a:cubicBezTo>
                  <a:pt x="1044685" y="83833"/>
                  <a:pt x="1020506" y="108012"/>
                  <a:pt x="990679" y="108012"/>
                </a:cubicBezTo>
                <a:close/>
              </a:path>
            </a:pathLst>
          </a:cu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7"/>
          <p:cNvSpPr/>
          <p:nvPr userDrawn="1"/>
        </p:nvSpPr>
        <p:spPr>
          <a:xfrm rot="2539017">
            <a:off x="7980742" y="4555158"/>
            <a:ext cx="1313980" cy="276835"/>
          </a:xfrm>
          <a:custGeom>
            <a:avLst/>
            <a:gdLst/>
            <a:ahLst/>
            <a:cxnLst/>
            <a:rect l="l" t="t" r="r" b="b"/>
            <a:pathLst>
              <a:path w="1313980" h="276835">
                <a:moveTo>
                  <a:pt x="282631" y="184641"/>
                </a:moveTo>
                <a:cubicBezTo>
                  <a:pt x="292404" y="174868"/>
                  <a:pt x="305907" y="168823"/>
                  <a:pt x="320820" y="168822"/>
                </a:cubicBezTo>
                <a:lnTo>
                  <a:pt x="1281494" y="168822"/>
                </a:lnTo>
                <a:lnTo>
                  <a:pt x="1162861" y="276834"/>
                </a:lnTo>
                <a:lnTo>
                  <a:pt x="320820" y="276835"/>
                </a:lnTo>
                <a:cubicBezTo>
                  <a:pt x="290992" y="276835"/>
                  <a:pt x="266814" y="252656"/>
                  <a:pt x="266814" y="222829"/>
                </a:cubicBezTo>
                <a:cubicBezTo>
                  <a:pt x="266814" y="207915"/>
                  <a:pt x="272859" y="194413"/>
                  <a:pt x="282631" y="184641"/>
                </a:cubicBezTo>
                <a:close/>
                <a:moveTo>
                  <a:pt x="15817" y="15819"/>
                </a:moveTo>
                <a:cubicBezTo>
                  <a:pt x="25590" y="6046"/>
                  <a:pt x="39091" y="1"/>
                  <a:pt x="54005" y="1"/>
                </a:cubicBezTo>
                <a:lnTo>
                  <a:pt x="1215638" y="0"/>
                </a:lnTo>
                <a:lnTo>
                  <a:pt x="1313980" y="108013"/>
                </a:lnTo>
                <a:lnTo>
                  <a:pt x="54005" y="108013"/>
                </a:lnTo>
                <a:cubicBezTo>
                  <a:pt x="24178" y="108013"/>
                  <a:pt x="0" y="83834"/>
                  <a:pt x="0" y="54007"/>
                </a:cubicBezTo>
                <a:cubicBezTo>
                  <a:pt x="0" y="39093"/>
                  <a:pt x="6044" y="25592"/>
                  <a:pt x="15817" y="15819"/>
                </a:cubicBezTo>
                <a:close/>
              </a:path>
            </a:pathLst>
          </a:cu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22477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Layout">
    <p:bg>
      <p:bgPr>
        <a:solidFill>
          <a:schemeClr val="accent2"/>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707904" y="2253238"/>
            <a:ext cx="5436096" cy="473576"/>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3707904" y="2726814"/>
            <a:ext cx="5436096"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grpSp>
        <p:nvGrpSpPr>
          <p:cNvPr id="4" name="Group 3"/>
          <p:cNvGrpSpPr/>
          <p:nvPr userDrawn="1"/>
        </p:nvGrpSpPr>
        <p:grpSpPr>
          <a:xfrm>
            <a:off x="1359273" y="1356135"/>
            <a:ext cx="2420639" cy="2425386"/>
            <a:chOff x="894913" y="1065128"/>
            <a:chExt cx="2420639" cy="2425386"/>
          </a:xfrm>
        </p:grpSpPr>
        <p:pic>
          <p:nvPicPr>
            <p:cNvPr id="5" name="Picture 4" descr="G:\002-KIMS BUSINESS\007-02-Googleslidesppt\02-GSppt-Contents-Kim\20170429\02-\item02.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44000" contrast="40000"/>
                      </a14:imgEffect>
                    </a14:imgLayer>
                  </a14:imgProps>
                </a:ext>
                <a:ext uri="{28A0092B-C50C-407E-A947-70E740481C1C}">
                  <a14:useLocalDpi xmlns:a14="http://schemas.microsoft.com/office/drawing/2010/main" val="0"/>
                </a:ext>
              </a:extLst>
            </a:blip>
            <a:srcRect/>
            <a:stretch>
              <a:fillRect/>
            </a:stretch>
          </p:blipFill>
          <p:spPr bwMode="auto">
            <a:xfrm rot="5004758">
              <a:off x="963129" y="1820488"/>
              <a:ext cx="1630218" cy="17098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G:\002-KIMS BUSINESS\007-02-Googleslidesppt\02-GSppt-Contents-Kim\20170429\02-\item0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569023">
              <a:off x="1645526" y="1354124"/>
              <a:ext cx="1630218" cy="1709834"/>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1115616" y="1539635"/>
              <a:ext cx="1616891" cy="16168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4" descr="G:\002-KIMS BUSINESS\007-02-Googleslidesppt\02-GSppt-Contents-Kim\20170429\02-\item02.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44000" contrast="40000"/>
                      </a14:imgEffect>
                    </a14:imgLayer>
                  </a14:imgProps>
                </a:ext>
                <a:ext uri="{28A0092B-C50C-407E-A947-70E740481C1C}">
                  <a14:useLocalDpi xmlns:a14="http://schemas.microsoft.com/office/drawing/2010/main" val="0"/>
                </a:ext>
              </a:extLst>
            </a:blip>
            <a:srcRect/>
            <a:stretch>
              <a:fillRect/>
            </a:stretch>
          </p:blipFill>
          <p:spPr bwMode="auto">
            <a:xfrm rot="13475233">
              <a:off x="894913" y="1065128"/>
              <a:ext cx="1630218" cy="17098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38235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End Slide Layout">
    <p:bg>
      <p:bgPr>
        <a:solidFill>
          <a:srgbClr val="57A7BD"/>
        </a:solidFill>
        <a:effectLst/>
      </p:bgPr>
    </p:bg>
    <p:spTree>
      <p:nvGrpSpPr>
        <p:cNvPr id="1" name=""/>
        <p:cNvGrpSpPr/>
        <p:nvPr/>
      </p:nvGrpSpPr>
      <p:grpSpPr>
        <a:xfrm>
          <a:off x="0" y="0"/>
          <a:ext cx="0" cy="0"/>
          <a:chOff x="0" y="0"/>
          <a:chExt cx="0" cy="0"/>
        </a:xfrm>
      </p:grpSpPr>
      <p:sp>
        <p:nvSpPr>
          <p:cNvPr id="5" name="Rounded Rectangle 3"/>
          <p:cNvSpPr/>
          <p:nvPr userDrawn="1"/>
        </p:nvSpPr>
        <p:spPr>
          <a:xfrm rot="2539017">
            <a:off x="-150396" y="312859"/>
            <a:ext cx="1311499" cy="276834"/>
          </a:xfrm>
          <a:custGeom>
            <a:avLst/>
            <a:gdLst/>
            <a:ahLst/>
            <a:cxnLst/>
            <a:rect l="l" t="t" r="r" b="b"/>
            <a:pathLst>
              <a:path w="1311499" h="276834">
                <a:moveTo>
                  <a:pt x="0" y="168822"/>
                </a:moveTo>
                <a:lnTo>
                  <a:pt x="1257493" y="168822"/>
                </a:lnTo>
                <a:cubicBezTo>
                  <a:pt x="1287320" y="168822"/>
                  <a:pt x="1311499" y="193001"/>
                  <a:pt x="1311499" y="222828"/>
                </a:cubicBezTo>
                <a:cubicBezTo>
                  <a:pt x="1311499" y="252655"/>
                  <a:pt x="1287320" y="276834"/>
                  <a:pt x="1257493" y="276834"/>
                </a:cubicBezTo>
                <a:lnTo>
                  <a:pt x="98341" y="276834"/>
                </a:lnTo>
                <a:close/>
                <a:moveTo>
                  <a:pt x="13263" y="108012"/>
                </a:moveTo>
                <a:lnTo>
                  <a:pt x="131896" y="0"/>
                </a:lnTo>
                <a:lnTo>
                  <a:pt x="990679" y="0"/>
                </a:lnTo>
                <a:cubicBezTo>
                  <a:pt x="1020506" y="0"/>
                  <a:pt x="1044685" y="24179"/>
                  <a:pt x="1044685" y="54006"/>
                </a:cubicBezTo>
                <a:cubicBezTo>
                  <a:pt x="1044685" y="83833"/>
                  <a:pt x="1020506" y="108012"/>
                  <a:pt x="990679" y="108012"/>
                </a:cubicBezTo>
                <a:close/>
              </a:path>
            </a:pathLst>
          </a:cu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7"/>
          <p:cNvSpPr/>
          <p:nvPr userDrawn="1"/>
        </p:nvSpPr>
        <p:spPr>
          <a:xfrm rot="2539017">
            <a:off x="7980742" y="4555158"/>
            <a:ext cx="1313980" cy="276835"/>
          </a:xfrm>
          <a:custGeom>
            <a:avLst/>
            <a:gdLst/>
            <a:ahLst/>
            <a:cxnLst/>
            <a:rect l="l" t="t" r="r" b="b"/>
            <a:pathLst>
              <a:path w="1313980" h="276835">
                <a:moveTo>
                  <a:pt x="282631" y="184641"/>
                </a:moveTo>
                <a:cubicBezTo>
                  <a:pt x="292404" y="174868"/>
                  <a:pt x="305907" y="168823"/>
                  <a:pt x="320820" y="168822"/>
                </a:cubicBezTo>
                <a:lnTo>
                  <a:pt x="1281494" y="168822"/>
                </a:lnTo>
                <a:lnTo>
                  <a:pt x="1162861" y="276834"/>
                </a:lnTo>
                <a:lnTo>
                  <a:pt x="320820" y="276835"/>
                </a:lnTo>
                <a:cubicBezTo>
                  <a:pt x="290992" y="276835"/>
                  <a:pt x="266814" y="252656"/>
                  <a:pt x="266814" y="222829"/>
                </a:cubicBezTo>
                <a:cubicBezTo>
                  <a:pt x="266814" y="207915"/>
                  <a:pt x="272859" y="194413"/>
                  <a:pt x="282631" y="184641"/>
                </a:cubicBezTo>
                <a:close/>
                <a:moveTo>
                  <a:pt x="15817" y="15819"/>
                </a:moveTo>
                <a:cubicBezTo>
                  <a:pt x="25590" y="6046"/>
                  <a:pt x="39091" y="1"/>
                  <a:pt x="54005" y="1"/>
                </a:cubicBezTo>
                <a:lnTo>
                  <a:pt x="1215638" y="0"/>
                </a:lnTo>
                <a:lnTo>
                  <a:pt x="1313980" y="108013"/>
                </a:lnTo>
                <a:lnTo>
                  <a:pt x="54005" y="108013"/>
                </a:lnTo>
                <a:cubicBezTo>
                  <a:pt x="24178" y="108013"/>
                  <a:pt x="0" y="83834"/>
                  <a:pt x="0" y="54007"/>
                </a:cubicBezTo>
                <a:cubicBezTo>
                  <a:pt x="0" y="39093"/>
                  <a:pt x="6044" y="25592"/>
                  <a:pt x="15817" y="15819"/>
                </a:cubicBezTo>
                <a:close/>
              </a:path>
            </a:pathLst>
          </a:cu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p:cNvGrpSpPr/>
          <p:nvPr userDrawn="1"/>
        </p:nvGrpSpPr>
        <p:grpSpPr>
          <a:xfrm>
            <a:off x="2691166" y="319499"/>
            <a:ext cx="4378671" cy="4443349"/>
            <a:chOff x="2987824" y="255370"/>
            <a:chExt cx="3658591" cy="3712633"/>
          </a:xfrm>
        </p:grpSpPr>
        <p:sp>
          <p:nvSpPr>
            <p:cNvPr id="16" name="Rounded Rectangle 7"/>
            <p:cNvSpPr/>
            <p:nvPr userDrawn="1"/>
          </p:nvSpPr>
          <p:spPr>
            <a:xfrm rot="2743412">
              <a:off x="2570129" y="839249"/>
              <a:ext cx="1479455" cy="311698"/>
            </a:xfrm>
            <a:custGeom>
              <a:avLst/>
              <a:gdLst/>
              <a:ahLst/>
              <a:cxnLst/>
              <a:rect l="l" t="t" r="r" b="b"/>
              <a:pathLst>
                <a:path w="1313980" h="276835">
                  <a:moveTo>
                    <a:pt x="282631" y="184641"/>
                  </a:moveTo>
                  <a:cubicBezTo>
                    <a:pt x="292404" y="174868"/>
                    <a:pt x="305907" y="168823"/>
                    <a:pt x="320820" y="168822"/>
                  </a:cubicBezTo>
                  <a:lnTo>
                    <a:pt x="1281494" y="168822"/>
                  </a:lnTo>
                  <a:lnTo>
                    <a:pt x="1162861" y="276834"/>
                  </a:lnTo>
                  <a:lnTo>
                    <a:pt x="320820" y="276835"/>
                  </a:lnTo>
                  <a:cubicBezTo>
                    <a:pt x="290992" y="276835"/>
                    <a:pt x="266814" y="252656"/>
                    <a:pt x="266814" y="222829"/>
                  </a:cubicBezTo>
                  <a:cubicBezTo>
                    <a:pt x="266814" y="207915"/>
                    <a:pt x="272859" y="194413"/>
                    <a:pt x="282631" y="184641"/>
                  </a:cubicBezTo>
                  <a:close/>
                  <a:moveTo>
                    <a:pt x="15817" y="15819"/>
                  </a:moveTo>
                  <a:cubicBezTo>
                    <a:pt x="25590" y="6046"/>
                    <a:pt x="39091" y="1"/>
                    <a:pt x="54005" y="1"/>
                  </a:cubicBezTo>
                  <a:lnTo>
                    <a:pt x="1215638" y="0"/>
                  </a:lnTo>
                  <a:lnTo>
                    <a:pt x="1313980" y="108013"/>
                  </a:lnTo>
                  <a:lnTo>
                    <a:pt x="54005" y="108013"/>
                  </a:lnTo>
                  <a:cubicBezTo>
                    <a:pt x="24178" y="108013"/>
                    <a:pt x="0" y="83834"/>
                    <a:pt x="0" y="54007"/>
                  </a:cubicBezTo>
                  <a:cubicBezTo>
                    <a:pt x="0" y="39093"/>
                    <a:pt x="6044" y="25592"/>
                    <a:pt x="15817" y="15819"/>
                  </a:cubicBezTo>
                  <a:close/>
                </a:path>
              </a:pathLst>
            </a:custGeom>
            <a:solidFill>
              <a:schemeClr val="bg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3"/>
            <p:cNvSpPr/>
            <p:nvPr userDrawn="1"/>
          </p:nvSpPr>
          <p:spPr>
            <a:xfrm rot="2588287">
              <a:off x="4911045" y="3207276"/>
              <a:ext cx="1476662" cy="311697"/>
            </a:xfrm>
            <a:custGeom>
              <a:avLst/>
              <a:gdLst/>
              <a:ahLst/>
              <a:cxnLst/>
              <a:rect l="l" t="t" r="r" b="b"/>
              <a:pathLst>
                <a:path w="1311499" h="276834">
                  <a:moveTo>
                    <a:pt x="0" y="168822"/>
                  </a:moveTo>
                  <a:lnTo>
                    <a:pt x="1257493" y="168822"/>
                  </a:lnTo>
                  <a:cubicBezTo>
                    <a:pt x="1287320" y="168822"/>
                    <a:pt x="1311499" y="193001"/>
                    <a:pt x="1311499" y="222828"/>
                  </a:cubicBezTo>
                  <a:cubicBezTo>
                    <a:pt x="1311499" y="252655"/>
                    <a:pt x="1287320" y="276834"/>
                    <a:pt x="1257493" y="276834"/>
                  </a:cubicBezTo>
                  <a:lnTo>
                    <a:pt x="98341" y="276834"/>
                  </a:lnTo>
                  <a:close/>
                  <a:moveTo>
                    <a:pt x="13263" y="108012"/>
                  </a:moveTo>
                  <a:lnTo>
                    <a:pt x="131896" y="0"/>
                  </a:lnTo>
                  <a:lnTo>
                    <a:pt x="990679" y="0"/>
                  </a:lnTo>
                  <a:cubicBezTo>
                    <a:pt x="1020506" y="0"/>
                    <a:pt x="1044685" y="24179"/>
                    <a:pt x="1044685" y="54006"/>
                  </a:cubicBezTo>
                  <a:cubicBezTo>
                    <a:pt x="1044685" y="83833"/>
                    <a:pt x="1020506" y="108012"/>
                    <a:pt x="990679" y="108012"/>
                  </a:cubicBezTo>
                  <a:close/>
                </a:path>
              </a:pathLst>
            </a:cu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p:cNvGrpSpPr/>
            <p:nvPr userDrawn="1"/>
          </p:nvGrpSpPr>
          <p:grpSpPr>
            <a:xfrm>
              <a:off x="2987824" y="302237"/>
              <a:ext cx="3658591" cy="3665766"/>
              <a:chOff x="894913" y="1065128"/>
              <a:chExt cx="2420639" cy="2425386"/>
            </a:xfrm>
          </p:grpSpPr>
          <p:pic>
            <p:nvPicPr>
              <p:cNvPr id="8" name="Picture 7" descr="G:\002-KIMS BUSINESS\007-02-Googleslidesppt\02-GSppt-Contents-Kim\20170429\02-\item02.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44000" contrast="40000"/>
                        </a14:imgEffect>
                      </a14:imgLayer>
                    </a14:imgProps>
                  </a:ext>
                  <a:ext uri="{28A0092B-C50C-407E-A947-70E740481C1C}">
                    <a14:useLocalDpi xmlns:a14="http://schemas.microsoft.com/office/drawing/2010/main" val="0"/>
                  </a:ext>
                </a:extLst>
              </a:blip>
              <a:srcRect/>
              <a:stretch>
                <a:fillRect/>
              </a:stretch>
            </p:blipFill>
            <p:spPr bwMode="auto">
              <a:xfrm rot="5004758">
                <a:off x="963129" y="1820488"/>
                <a:ext cx="1630218" cy="17098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G:\002-KIMS BUSINESS\007-02-Googleslidesppt\02-GSppt-Contents-Kim\20170429\02-\item0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569023">
                <a:off x="1645526" y="1354124"/>
                <a:ext cx="1630218" cy="1709834"/>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p:cNvSpPr/>
              <p:nvPr/>
            </p:nvSpPr>
            <p:spPr>
              <a:xfrm>
                <a:off x="1115616" y="1539635"/>
                <a:ext cx="1616891" cy="16168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4" descr="G:\002-KIMS BUSINESS\007-02-Googleslidesppt\02-GSppt-Contents-Kim\20170429\02-\item02.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44000" contrast="40000"/>
                        </a14:imgEffect>
                      </a14:imgLayer>
                    </a14:imgProps>
                  </a:ext>
                  <a:ext uri="{28A0092B-C50C-407E-A947-70E740481C1C}">
                    <a14:useLocalDpi xmlns:a14="http://schemas.microsoft.com/office/drawing/2010/main" val="0"/>
                  </a:ext>
                </a:extLst>
              </a:blip>
              <a:srcRect/>
              <a:stretch>
                <a:fillRect/>
              </a:stretch>
            </p:blipFill>
            <p:spPr bwMode="auto">
              <a:xfrm rot="13475233">
                <a:off x="894913" y="1065128"/>
                <a:ext cx="1630218" cy="1709834"/>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Oval 18"/>
            <p:cNvSpPr/>
            <p:nvPr userDrawn="1"/>
          </p:nvSpPr>
          <p:spPr>
            <a:xfrm>
              <a:off x="3452395" y="1155308"/>
              <a:ext cx="2188355" cy="2188355"/>
            </a:xfrm>
            <a:prstGeom prst="ellipse">
              <a:avLst/>
            </a:prstGeom>
            <a:noFill/>
            <a:ln w="158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ext Placeholder 9"/>
          <p:cNvSpPr>
            <a:spLocks noGrp="1"/>
          </p:cNvSpPr>
          <p:nvPr>
            <p:ph type="body" sz="quarter" idx="10" hasCustomPrompt="1"/>
          </p:nvPr>
        </p:nvSpPr>
        <p:spPr>
          <a:xfrm>
            <a:off x="3392288" y="2283718"/>
            <a:ext cx="2359424" cy="576063"/>
          </a:xfrm>
          <a:prstGeom prst="rect">
            <a:avLst/>
          </a:prstGeom>
        </p:spPr>
        <p:txBody>
          <a:bodyPr anchor="ctr"/>
          <a:lstStyle>
            <a:lvl1pPr marL="0" indent="0" algn="ctr">
              <a:buNone/>
              <a:defRPr sz="3600" b="1" baseline="0">
                <a:solidFill>
                  <a:schemeClr val="accent1"/>
                </a:solidFill>
                <a:latin typeface="+mj-lt"/>
                <a:cs typeface="Arial" pitchFamily="34" charset="0"/>
              </a:defRPr>
            </a:lvl1pPr>
          </a:lstStyle>
          <a:p>
            <a:pPr lvl="0"/>
            <a:r>
              <a:rPr lang="en-US" altLang="ko-KR" dirty="0"/>
              <a:t>Welcome!!</a:t>
            </a:r>
          </a:p>
        </p:txBody>
      </p:sp>
      <p:sp>
        <p:nvSpPr>
          <p:cNvPr id="11" name="Text Placeholder 9"/>
          <p:cNvSpPr>
            <a:spLocks noGrp="1"/>
          </p:cNvSpPr>
          <p:nvPr>
            <p:ph type="body" sz="quarter" idx="11" hasCustomPrompt="1"/>
          </p:nvPr>
        </p:nvSpPr>
        <p:spPr>
          <a:xfrm>
            <a:off x="3392140" y="2859781"/>
            <a:ext cx="2359424" cy="576065"/>
          </a:xfrm>
          <a:prstGeom prst="rect">
            <a:avLst/>
          </a:prstGeom>
        </p:spPr>
        <p:txBody>
          <a:bodyPr anchor="ctr"/>
          <a:lstStyle>
            <a:lvl1pPr marL="0" indent="0" algn="ctr">
              <a:buNone/>
              <a:defRPr sz="1400" b="0" baseline="0">
                <a:solidFill>
                  <a:schemeClr val="accent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421661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12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2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694627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23528" y="123478"/>
            <a:ext cx="8820472"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323528" y="699542"/>
            <a:ext cx="8820472" cy="288032"/>
          </a:xfrm>
          <a:prstGeom prst="rect">
            <a:avLst/>
          </a:prstGeom>
        </p:spPr>
        <p:txBody>
          <a:bodyPr anchor="ctr"/>
          <a:lstStyle>
            <a:lvl1pPr marL="0" indent="0" algn="l">
              <a:buNone/>
              <a:defRPr sz="1200" b="0" baseline="0">
                <a:solidFill>
                  <a:schemeClr val="bg1"/>
                </a:solidFill>
                <a:latin typeface="+mn-lt"/>
                <a:cs typeface="Arial" pitchFamily="34" charset="0"/>
              </a:defRPr>
            </a:lvl1pPr>
          </a:lstStyle>
          <a:p>
            <a:pPr lvl="0"/>
            <a:r>
              <a:rPr lang="en-US" altLang="ko-KR" dirty="0"/>
              <a:t>Insert the title of your subtitle Here</a:t>
            </a:r>
          </a:p>
        </p:txBody>
      </p:sp>
      <p:sp>
        <p:nvSpPr>
          <p:cNvPr id="2" name="직사각형 1">
            <a:extLst>
              <a:ext uri="{FF2B5EF4-FFF2-40B4-BE49-F238E27FC236}">
                <a16:creationId xmlns:a16="http://schemas.microsoft.com/office/drawing/2014/main" id="{97845489-B228-40CA-99BD-CBA41EE6F99E}"/>
              </a:ext>
            </a:extLst>
          </p:cNvPr>
          <p:cNvSpPr/>
          <p:nvPr userDrawn="1"/>
        </p:nvSpPr>
        <p:spPr>
          <a:xfrm>
            <a:off x="0" y="1059582"/>
            <a:ext cx="9144000" cy="40839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12904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619672" y="123478"/>
            <a:ext cx="7524328"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1619672" y="699542"/>
            <a:ext cx="7524328" cy="288032"/>
          </a:xfrm>
          <a:prstGeom prst="rect">
            <a:avLst/>
          </a:prstGeom>
        </p:spPr>
        <p:txBody>
          <a:bodyPr anchor="ctr"/>
          <a:lstStyle>
            <a:lvl1pPr marL="0" indent="0" algn="l">
              <a:buNone/>
              <a:defRPr sz="12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4074184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3563888" y="627534"/>
            <a:ext cx="1296144" cy="1296144"/>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3563888" y="2031690"/>
            <a:ext cx="1296144" cy="1296144"/>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1" hasCustomPrompt="1"/>
          </p:nvPr>
        </p:nvSpPr>
        <p:spPr>
          <a:xfrm>
            <a:off x="3563888" y="3435846"/>
            <a:ext cx="1296144" cy="1296144"/>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776077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0"/>
            <a:ext cx="9144000" cy="5143500"/>
          </a:xfrm>
          <a:prstGeom prst="rect">
            <a:avLst/>
          </a:prstGeom>
          <a:solidFill>
            <a:schemeClr val="bg1">
              <a:lumMod val="95000"/>
            </a:schemeClr>
          </a:solidFill>
        </p:spPr>
        <p:txBody>
          <a:bodyPr tIns="540000" anchor="t"/>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0740028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theme" Target="../theme/theme2.xml"/><Relationship Id="rId2" Type="http://schemas.openxmlformats.org/officeDocument/2006/relationships/slideLayout" Target="../slideLayouts/slideLayout5.xml"/><Relationship Id="rId16" Type="http://schemas.openxmlformats.org/officeDocument/2006/relationships/slideLayout" Target="../slideLayouts/slideLayout19.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61" r:id="rId2"/>
    <p:sldLayoutId id="2147483652" r:id="rId3"/>
    <p:sldLayoutId id="2147483660" r:id="rId4"/>
    <p:sldLayoutId id="2147483662" r:id="rId5"/>
    <p:sldLayoutId id="2147483665" r:id="rId6"/>
    <p:sldLayoutId id="2147483666" r:id="rId7"/>
    <p:sldLayoutId id="2147483663" r:id="rId8"/>
    <p:sldLayoutId id="2147483664" r:id="rId9"/>
    <p:sldLayoutId id="2147483667" r:id="rId10"/>
    <p:sldLayoutId id="2147483668" r:id="rId11"/>
    <p:sldLayoutId id="2147483655" r:id="rId12"/>
    <p:sldLayoutId id="2147483669" r:id="rId13"/>
    <p:sldLayoutId id="2147483670" r:id="rId14"/>
    <p:sldLayoutId id="2147483671" r:id="rId15"/>
    <p:sldLayoutId id="2147483656" r:id="rId16"/>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pPr lvl="0"/>
            <a:r>
              <a:rPr lang="en-US" altLang="ko-KR" b="1" dirty="0">
                <a:ea typeface="맑은 고딕" pitchFamily="50" charset="-127"/>
              </a:rPr>
              <a:t>MATRIX CALCULATOR</a:t>
            </a:r>
            <a:endParaRPr lang="en-US" altLang="ko-KR" b="1" dirty="0">
              <a:solidFill>
                <a:srgbClr val="57A7BD"/>
              </a:solidFill>
            </a:endParaRPr>
          </a:p>
        </p:txBody>
      </p:sp>
      <p:sp>
        <p:nvSpPr>
          <p:cNvPr id="4" name="Text Placeholder 3"/>
          <p:cNvSpPr>
            <a:spLocks noGrp="1"/>
          </p:cNvSpPr>
          <p:nvPr>
            <p:ph type="body" sz="quarter" idx="11"/>
          </p:nvPr>
        </p:nvSpPr>
        <p:spPr/>
        <p:txBody>
          <a:bodyPr/>
          <a:lstStyle/>
          <a:p>
            <a:pPr lvl="0"/>
            <a:r>
              <a:rPr lang="en-US" altLang="ko-KR" b="1" dirty="0"/>
              <a:t>JAVA MINI PROJECT</a:t>
            </a:r>
            <a:endParaRPr lang="ko-KR" altLang="en-US" b="1" dirty="0"/>
          </a:p>
        </p:txBody>
      </p:sp>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Platform Used</a:t>
            </a:r>
            <a:endParaRPr lang="ko-KR" altLang="en-US" dirty="0"/>
          </a:p>
        </p:txBody>
      </p:sp>
      <p:sp>
        <p:nvSpPr>
          <p:cNvPr id="3" name="Text Placeholder 2"/>
          <p:cNvSpPr>
            <a:spLocks noGrp="1"/>
          </p:cNvSpPr>
          <p:nvPr>
            <p:ph type="body" sz="quarter" idx="11"/>
          </p:nvPr>
        </p:nvSpPr>
        <p:spPr/>
        <p:txBody>
          <a:bodyPr/>
          <a:lstStyle/>
          <a:p>
            <a:pPr lvl="0"/>
            <a:r>
              <a:rPr lang="en-US" altLang="ko-KR" dirty="0"/>
              <a:t>Insert the title of your subtitle Here</a:t>
            </a:r>
          </a:p>
        </p:txBody>
      </p:sp>
      <p:cxnSp>
        <p:nvCxnSpPr>
          <p:cNvPr id="5" name="Straight Connector 4"/>
          <p:cNvCxnSpPr/>
          <p:nvPr/>
        </p:nvCxnSpPr>
        <p:spPr>
          <a:xfrm flipV="1">
            <a:off x="0" y="0"/>
            <a:ext cx="9144000" cy="51435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1827157" y="3481976"/>
            <a:ext cx="720080" cy="720080"/>
          </a:xfrm>
          <a:prstGeom prst="ellipse">
            <a:avLst/>
          </a:prstGeom>
          <a:solidFill>
            <a:schemeClr val="accent2"/>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3390177" y="2617880"/>
            <a:ext cx="720080" cy="720080"/>
          </a:xfrm>
          <a:prstGeom prst="ellipse">
            <a:avLst/>
          </a:prstGeom>
          <a:solidFill>
            <a:schemeClr val="accent4"/>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4953197" y="1753784"/>
            <a:ext cx="720080" cy="720080"/>
          </a:xfrm>
          <a:prstGeom prst="ellipse">
            <a:avLst/>
          </a:prstGeom>
          <a:solidFill>
            <a:schemeClr val="accent2"/>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6516216" y="889688"/>
            <a:ext cx="720080" cy="720080"/>
          </a:xfrm>
          <a:prstGeom prst="ellipse">
            <a:avLst/>
          </a:prstGeom>
          <a:solidFill>
            <a:schemeClr val="accent4"/>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p:cNvSpPr/>
          <p:nvPr/>
        </p:nvSpPr>
        <p:spPr>
          <a:xfrm>
            <a:off x="1935169" y="3589988"/>
            <a:ext cx="504056" cy="504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Oval 14"/>
          <p:cNvSpPr/>
          <p:nvPr/>
        </p:nvSpPr>
        <p:spPr>
          <a:xfrm>
            <a:off x="3498189" y="2725892"/>
            <a:ext cx="504056" cy="504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Oval 15"/>
          <p:cNvSpPr/>
          <p:nvPr/>
        </p:nvSpPr>
        <p:spPr>
          <a:xfrm>
            <a:off x="5061209" y="1861796"/>
            <a:ext cx="504056" cy="504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Oval 16"/>
          <p:cNvSpPr/>
          <p:nvPr/>
        </p:nvSpPr>
        <p:spPr>
          <a:xfrm>
            <a:off x="6624229" y="997700"/>
            <a:ext cx="504056" cy="504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9" name="Group 18"/>
          <p:cNvGrpSpPr/>
          <p:nvPr/>
        </p:nvGrpSpPr>
        <p:grpSpPr>
          <a:xfrm>
            <a:off x="194436" y="2168668"/>
            <a:ext cx="2539574" cy="1082657"/>
            <a:chOff x="3017859" y="4337228"/>
            <a:chExt cx="1870812" cy="1082657"/>
          </a:xfrm>
        </p:grpSpPr>
        <p:sp>
          <p:nvSpPr>
            <p:cNvPr id="20" name="TextBox 19"/>
            <p:cNvSpPr txBox="1"/>
            <p:nvPr/>
          </p:nvSpPr>
          <p:spPr>
            <a:xfrm>
              <a:off x="3021856" y="4588888"/>
              <a:ext cx="1866815" cy="830997"/>
            </a:xfrm>
            <a:prstGeom prst="rect">
              <a:avLst/>
            </a:prstGeom>
            <a:noFill/>
            <a:ln>
              <a:noFill/>
            </a:ln>
          </p:spPr>
          <p:txBody>
            <a:bodyPr wrap="square" rtlCol="0">
              <a:spAutoFit/>
            </a:bodyPr>
            <a:lstStyle/>
            <a:p>
              <a:r>
                <a:rPr lang="en-US" sz="1200" b="0" i="0" dirty="0">
                  <a:solidFill>
                    <a:schemeClr val="bg1"/>
                  </a:solidFill>
                  <a:effectLst/>
                  <a:latin typeface="arial" panose="020B0604020202020204" pitchFamily="34" charset="0"/>
                </a:rPr>
                <a:t>cmd.exe is the default command-line interpreter for the Microsoft Windows. It is used to compile and run the java project.</a:t>
              </a:r>
              <a:endParaRPr lang="en-US" altLang="ko-KR" sz="1200" dirty="0">
                <a:solidFill>
                  <a:schemeClr val="bg1"/>
                </a:solidFill>
                <a:cs typeface="Arial" pitchFamily="34" charset="0"/>
              </a:endParaRPr>
            </a:p>
          </p:txBody>
        </p:sp>
        <p:sp>
          <p:nvSpPr>
            <p:cNvPr id="21" name="TextBox 20"/>
            <p:cNvSpPr txBox="1"/>
            <p:nvPr/>
          </p:nvSpPr>
          <p:spPr>
            <a:xfrm>
              <a:off x="3017859" y="4337228"/>
              <a:ext cx="1870812" cy="276999"/>
            </a:xfrm>
            <a:prstGeom prst="rect">
              <a:avLst/>
            </a:prstGeom>
            <a:noFill/>
          </p:spPr>
          <p:txBody>
            <a:bodyPr wrap="square" rtlCol="0">
              <a:spAutoFit/>
            </a:bodyPr>
            <a:lstStyle/>
            <a:p>
              <a:pPr algn="r"/>
              <a:r>
                <a:rPr lang="en-US" altLang="ko-KR" sz="1200" b="1" dirty="0">
                  <a:solidFill>
                    <a:schemeClr val="bg1"/>
                  </a:solidFill>
                  <a:cs typeface="Arial" pitchFamily="34" charset="0"/>
                </a:rPr>
                <a:t>Command Prompt</a:t>
              </a:r>
              <a:endParaRPr lang="ko-KR" altLang="en-US" sz="1200" b="1" dirty="0">
                <a:solidFill>
                  <a:schemeClr val="bg1"/>
                </a:solidFill>
                <a:cs typeface="Arial" pitchFamily="34" charset="0"/>
              </a:endParaRPr>
            </a:p>
          </p:txBody>
        </p:sp>
      </p:grpSp>
      <p:grpSp>
        <p:nvGrpSpPr>
          <p:cNvPr id="23" name="Group 22"/>
          <p:cNvGrpSpPr/>
          <p:nvPr/>
        </p:nvGrpSpPr>
        <p:grpSpPr>
          <a:xfrm>
            <a:off x="2661792" y="1061179"/>
            <a:ext cx="2259374" cy="1636655"/>
            <a:chOff x="3017859" y="4337228"/>
            <a:chExt cx="1870812" cy="1636655"/>
          </a:xfrm>
        </p:grpSpPr>
        <p:sp>
          <p:nvSpPr>
            <p:cNvPr id="24" name="TextBox 23"/>
            <p:cNvSpPr txBox="1"/>
            <p:nvPr/>
          </p:nvSpPr>
          <p:spPr>
            <a:xfrm>
              <a:off x="3021856" y="4588888"/>
              <a:ext cx="1866815" cy="1384995"/>
            </a:xfrm>
            <a:prstGeom prst="rect">
              <a:avLst/>
            </a:prstGeom>
            <a:noFill/>
            <a:ln>
              <a:noFill/>
            </a:ln>
          </p:spPr>
          <p:txBody>
            <a:bodyPr wrap="square" rtlCol="0">
              <a:spAutoFit/>
            </a:bodyPr>
            <a:lstStyle/>
            <a:p>
              <a:pPr algn="r"/>
              <a:r>
                <a:rPr lang="en-US" sz="1200" b="0" i="0" dirty="0">
                  <a:solidFill>
                    <a:schemeClr val="bg1"/>
                  </a:solidFill>
                  <a:effectLst/>
                  <a:latin typeface="arial" panose="020B0604020202020204" pitchFamily="34" charset="0"/>
                </a:rPr>
                <a:t>It is a software platform for creating and delivering desktop applications, as well as rich web applications that can run across a wide variety of devices.</a:t>
              </a:r>
              <a:r>
                <a:rPr lang="en-US" altLang="ko-KR" sz="1200" dirty="0">
                  <a:solidFill>
                    <a:schemeClr val="bg1"/>
                  </a:solidFill>
                  <a:cs typeface="Arial" pitchFamily="34" charset="0"/>
                </a:rPr>
                <a:t> </a:t>
              </a:r>
            </a:p>
          </p:txBody>
        </p:sp>
        <p:sp>
          <p:nvSpPr>
            <p:cNvPr id="25" name="TextBox 24"/>
            <p:cNvSpPr txBox="1"/>
            <p:nvPr/>
          </p:nvSpPr>
          <p:spPr>
            <a:xfrm>
              <a:off x="3017859" y="4337228"/>
              <a:ext cx="1870812" cy="276999"/>
            </a:xfrm>
            <a:prstGeom prst="rect">
              <a:avLst/>
            </a:prstGeom>
            <a:noFill/>
          </p:spPr>
          <p:txBody>
            <a:bodyPr wrap="square" rtlCol="0">
              <a:spAutoFit/>
            </a:bodyPr>
            <a:lstStyle/>
            <a:p>
              <a:pPr algn="r"/>
              <a:r>
                <a:rPr lang="en-US" altLang="ko-KR" sz="1200" b="1" dirty="0" err="1">
                  <a:solidFill>
                    <a:schemeClr val="bg1"/>
                  </a:solidFill>
                  <a:cs typeface="Arial" pitchFamily="34" charset="0"/>
                </a:rPr>
                <a:t>JavaFx</a:t>
              </a:r>
              <a:endParaRPr lang="ko-KR" altLang="en-US" sz="1200" b="1" dirty="0">
                <a:solidFill>
                  <a:schemeClr val="bg1"/>
                </a:solidFill>
                <a:cs typeface="Arial" pitchFamily="34" charset="0"/>
              </a:endParaRPr>
            </a:p>
          </p:txBody>
        </p:sp>
      </p:grpSp>
      <p:grpSp>
        <p:nvGrpSpPr>
          <p:cNvPr id="27" name="Group 26"/>
          <p:cNvGrpSpPr/>
          <p:nvPr/>
        </p:nvGrpSpPr>
        <p:grpSpPr>
          <a:xfrm>
            <a:off x="3900396" y="3263993"/>
            <a:ext cx="2543811" cy="1636655"/>
            <a:chOff x="3017859" y="4337228"/>
            <a:chExt cx="1870812" cy="1636655"/>
          </a:xfrm>
        </p:grpSpPr>
        <p:sp>
          <p:nvSpPr>
            <p:cNvPr id="28" name="TextBox 27"/>
            <p:cNvSpPr txBox="1"/>
            <p:nvPr/>
          </p:nvSpPr>
          <p:spPr>
            <a:xfrm>
              <a:off x="3021856" y="4588888"/>
              <a:ext cx="1866815" cy="1384995"/>
            </a:xfrm>
            <a:prstGeom prst="rect">
              <a:avLst/>
            </a:prstGeom>
            <a:noFill/>
            <a:ln>
              <a:noFill/>
            </a:ln>
          </p:spPr>
          <p:txBody>
            <a:bodyPr wrap="square" rtlCol="0">
              <a:spAutoFit/>
            </a:bodyPr>
            <a:lstStyle/>
            <a:p>
              <a:r>
                <a:rPr lang="en-US" sz="1200" b="0" i="0" dirty="0">
                  <a:solidFill>
                    <a:schemeClr val="bg1"/>
                  </a:solidFill>
                  <a:effectLst/>
                  <a:latin typeface="arial" panose="020B0604020202020204" pitchFamily="34" charset="0"/>
                </a:rPr>
                <a:t>Windows Notepad is a simple text editor for Microsoft Windows and a basic text-editing program which enables computer users to create documents.</a:t>
              </a:r>
              <a:endParaRPr lang="en-US" altLang="ko-KR" sz="1200" dirty="0">
                <a:solidFill>
                  <a:schemeClr val="bg1"/>
                </a:solidFill>
                <a:cs typeface="Arial" pitchFamily="34" charset="0"/>
              </a:endParaRPr>
            </a:p>
          </p:txBody>
        </p:sp>
        <p:sp>
          <p:nvSpPr>
            <p:cNvPr id="29" name="TextBox 28"/>
            <p:cNvSpPr txBox="1"/>
            <p:nvPr/>
          </p:nvSpPr>
          <p:spPr>
            <a:xfrm>
              <a:off x="3017859" y="4337228"/>
              <a:ext cx="1870812" cy="276999"/>
            </a:xfrm>
            <a:prstGeom prst="rect">
              <a:avLst/>
            </a:prstGeom>
            <a:noFill/>
          </p:spPr>
          <p:txBody>
            <a:bodyPr wrap="square" rtlCol="0">
              <a:spAutoFit/>
            </a:bodyPr>
            <a:lstStyle/>
            <a:p>
              <a:r>
                <a:rPr lang="en-US" altLang="ko-KR" sz="1200" b="1" dirty="0">
                  <a:solidFill>
                    <a:schemeClr val="bg1"/>
                  </a:solidFill>
                  <a:cs typeface="Arial" pitchFamily="34" charset="0"/>
                </a:rPr>
                <a:t>Notepad</a:t>
              </a:r>
              <a:endParaRPr lang="ko-KR" altLang="en-US" sz="1200" b="1" dirty="0">
                <a:solidFill>
                  <a:schemeClr val="bg1"/>
                </a:solidFill>
                <a:cs typeface="Arial" pitchFamily="34" charset="0"/>
              </a:endParaRPr>
            </a:p>
          </p:txBody>
        </p:sp>
      </p:grpSp>
      <p:sp>
        <p:nvSpPr>
          <p:cNvPr id="30" name="직사각형 1"/>
          <p:cNvSpPr/>
          <p:nvPr/>
        </p:nvSpPr>
        <p:spPr>
          <a:xfrm>
            <a:off x="7245435" y="1209863"/>
            <a:ext cx="1700466" cy="43200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ko-KR" sz="1200" b="1" dirty="0">
                <a:solidFill>
                  <a:schemeClr val="bg1"/>
                </a:solidFill>
                <a:cs typeface="Arial" pitchFamily="34" charset="0"/>
              </a:rPr>
              <a:t>Java development Kit</a:t>
            </a:r>
            <a:endParaRPr lang="ko-KR" altLang="en-US" sz="1200" b="1" dirty="0">
              <a:solidFill>
                <a:schemeClr val="bg1"/>
              </a:solidFill>
              <a:cs typeface="Arial" pitchFamily="34" charset="0"/>
            </a:endParaRPr>
          </a:p>
        </p:txBody>
      </p:sp>
      <p:sp>
        <p:nvSpPr>
          <p:cNvPr id="32" name="TextBox 31"/>
          <p:cNvSpPr txBox="1"/>
          <p:nvPr/>
        </p:nvSpPr>
        <p:spPr>
          <a:xfrm>
            <a:off x="6985611" y="1641863"/>
            <a:ext cx="2063564" cy="1015663"/>
          </a:xfrm>
          <a:prstGeom prst="rect">
            <a:avLst/>
          </a:prstGeom>
          <a:noFill/>
          <a:ln>
            <a:noFill/>
          </a:ln>
        </p:spPr>
        <p:txBody>
          <a:bodyPr wrap="square" rtlCol="0">
            <a:spAutoFit/>
          </a:bodyPr>
          <a:lstStyle/>
          <a:p>
            <a:r>
              <a:rPr lang="en-US" altLang="ko-KR" sz="1200" dirty="0">
                <a:solidFill>
                  <a:schemeClr val="bg1"/>
                </a:solidFill>
                <a:cs typeface="Arial" pitchFamily="34" charset="0"/>
              </a:rPr>
              <a:t>The JDK is a development environment for building applications , applets, and components using the Java programming language.  </a:t>
            </a:r>
          </a:p>
        </p:txBody>
      </p:sp>
      <p:sp>
        <p:nvSpPr>
          <p:cNvPr id="34" name="Oval 21"/>
          <p:cNvSpPr>
            <a:spLocks noChangeAspect="1"/>
          </p:cNvSpPr>
          <p:nvPr/>
        </p:nvSpPr>
        <p:spPr>
          <a:xfrm>
            <a:off x="2013230" y="3666595"/>
            <a:ext cx="347934" cy="350841"/>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38" name="Rectangle 30">
            <a:extLst>
              <a:ext uri="{FF2B5EF4-FFF2-40B4-BE49-F238E27FC236}">
                <a16:creationId xmlns:a16="http://schemas.microsoft.com/office/drawing/2014/main" id="{0FD658DF-5E62-44E0-BFA8-A533134BFF4D}"/>
              </a:ext>
            </a:extLst>
          </p:cNvPr>
          <p:cNvSpPr/>
          <p:nvPr/>
        </p:nvSpPr>
        <p:spPr>
          <a:xfrm>
            <a:off x="3623369" y="2778735"/>
            <a:ext cx="277027" cy="360040"/>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39" name="Trapezoid 13">
            <a:extLst>
              <a:ext uri="{FF2B5EF4-FFF2-40B4-BE49-F238E27FC236}">
                <a16:creationId xmlns:a16="http://schemas.microsoft.com/office/drawing/2014/main" id="{2F8C23A6-F810-487E-B041-5437A9F7264E}"/>
              </a:ext>
            </a:extLst>
          </p:cNvPr>
          <p:cNvSpPr/>
          <p:nvPr/>
        </p:nvSpPr>
        <p:spPr>
          <a:xfrm>
            <a:off x="5132318" y="1945657"/>
            <a:ext cx="361838" cy="305956"/>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40" name="Right Triangle 17">
            <a:extLst>
              <a:ext uri="{FF2B5EF4-FFF2-40B4-BE49-F238E27FC236}">
                <a16:creationId xmlns:a16="http://schemas.microsoft.com/office/drawing/2014/main" id="{B8B33DEF-B2A7-4CD0-AF05-83847274ECFC}"/>
              </a:ext>
            </a:extLst>
          </p:cNvPr>
          <p:cNvSpPr/>
          <p:nvPr/>
        </p:nvSpPr>
        <p:spPr>
          <a:xfrm>
            <a:off x="6769121" y="1046435"/>
            <a:ext cx="263462" cy="373139"/>
          </a:xfrm>
          <a:custGeom>
            <a:avLst/>
            <a:gdLst/>
            <a:ahLst/>
            <a:cxnLst/>
            <a:rect l="l" t="t" r="r" b="b"/>
            <a:pathLst>
              <a:path w="2387678" h="3240000">
                <a:moveTo>
                  <a:pt x="1645041" y="17032"/>
                </a:moveTo>
                <a:lnTo>
                  <a:pt x="2376264" y="17032"/>
                </a:lnTo>
                <a:lnTo>
                  <a:pt x="2376264" y="17033"/>
                </a:lnTo>
                <a:lnTo>
                  <a:pt x="1645042" y="17033"/>
                </a:lnTo>
                <a:close/>
                <a:moveTo>
                  <a:pt x="0" y="17032"/>
                </a:moveTo>
                <a:lnTo>
                  <a:pt x="1379678" y="17032"/>
                </a:lnTo>
                <a:lnTo>
                  <a:pt x="1379678" y="996125"/>
                </a:lnTo>
                <a:lnTo>
                  <a:pt x="2376264" y="996125"/>
                </a:lnTo>
                <a:lnTo>
                  <a:pt x="2376264" y="3240000"/>
                </a:lnTo>
                <a:lnTo>
                  <a:pt x="0" y="3240000"/>
                </a:lnTo>
                <a:close/>
                <a:moveTo>
                  <a:pt x="1498869" y="0"/>
                </a:moveTo>
                <a:lnTo>
                  <a:pt x="2387678" y="888809"/>
                </a:lnTo>
                <a:lnTo>
                  <a:pt x="1498869"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Tree>
    <p:extLst>
      <p:ext uri="{BB962C8B-B14F-4D97-AF65-F5344CB8AC3E}">
        <p14:creationId xmlns:p14="http://schemas.microsoft.com/office/powerpoint/2010/main" val="3038474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Isosceles Triangle 18"/>
          <p:cNvSpPr/>
          <p:nvPr/>
        </p:nvSpPr>
        <p:spPr>
          <a:xfrm>
            <a:off x="8626" y="2571750"/>
            <a:ext cx="9144000" cy="2571750"/>
          </a:xfrm>
          <a:prstGeom prst="triangle">
            <a:avLst>
              <a:gd name="adj" fmla="val 49811"/>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0" name="Oval 19"/>
          <p:cNvSpPr/>
          <p:nvPr/>
        </p:nvSpPr>
        <p:spPr>
          <a:xfrm>
            <a:off x="4114800" y="2085976"/>
            <a:ext cx="914400" cy="914400"/>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5" name="Text Placeholder 1"/>
          <p:cNvSpPr txBox="1">
            <a:spLocks/>
          </p:cNvSpPr>
          <p:nvPr/>
        </p:nvSpPr>
        <p:spPr>
          <a:xfrm>
            <a:off x="2924442" y="3147814"/>
            <a:ext cx="3312368" cy="1109985"/>
          </a:xfrm>
          <a:prstGeom prst="rect">
            <a:avLst/>
          </a:prstGeom>
        </p:spPr>
        <p:txBody>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indent="0" algn="ctr">
              <a:buNone/>
            </a:pPr>
            <a:r>
              <a:rPr lang="en-US" altLang="ko-KR" sz="3200" b="1" dirty="0">
                <a:solidFill>
                  <a:schemeClr val="bg1"/>
                </a:solidFill>
                <a:latin typeface="+mj-lt"/>
                <a:cs typeface="Arial" pitchFamily="34" charset="0"/>
              </a:rPr>
              <a:t>Result</a:t>
            </a:r>
          </a:p>
        </p:txBody>
      </p:sp>
      <p:sp>
        <p:nvSpPr>
          <p:cNvPr id="9" name="Rounded Rectangle 6">
            <a:extLst>
              <a:ext uri="{FF2B5EF4-FFF2-40B4-BE49-F238E27FC236}">
                <a16:creationId xmlns:a16="http://schemas.microsoft.com/office/drawing/2014/main" id="{818F4658-0BBD-445C-890B-1F621CEB9F1B}"/>
              </a:ext>
            </a:extLst>
          </p:cNvPr>
          <p:cNvSpPr/>
          <p:nvPr/>
        </p:nvSpPr>
        <p:spPr>
          <a:xfrm>
            <a:off x="4341228" y="2262113"/>
            <a:ext cx="461544" cy="486045"/>
          </a:xfrm>
          <a:custGeom>
            <a:avLst/>
            <a:gdLst/>
            <a:ahLst/>
            <a:cxnLst/>
            <a:rect l="l" t="t" r="r" b="b"/>
            <a:pathLst>
              <a:path w="3186824" h="3060919">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Tree>
    <p:extLst>
      <p:ext uri="{BB962C8B-B14F-4D97-AF65-F5344CB8AC3E}">
        <p14:creationId xmlns:p14="http://schemas.microsoft.com/office/powerpoint/2010/main" val="3031723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789A5C-E7A6-4186-B176-6B8D554EF6DF}"/>
              </a:ext>
            </a:extLst>
          </p:cNvPr>
          <p:cNvSpPr txBox="1"/>
          <p:nvPr/>
        </p:nvSpPr>
        <p:spPr>
          <a:xfrm flipH="1">
            <a:off x="1979712" y="195486"/>
            <a:ext cx="6074961" cy="461665"/>
          </a:xfrm>
          <a:prstGeom prst="rect">
            <a:avLst/>
          </a:prstGeom>
          <a:noFill/>
        </p:spPr>
        <p:txBody>
          <a:bodyPr wrap="square" rtlCol="0">
            <a:spAutoFit/>
          </a:bodyPr>
          <a:lstStyle/>
          <a:p>
            <a:r>
              <a:rPr lang="en-US" sz="2400" b="1" dirty="0">
                <a:solidFill>
                  <a:schemeClr val="bg1"/>
                </a:solidFill>
              </a:rPr>
              <a:t>Matrix Calculator works as follows:</a:t>
            </a:r>
            <a:endParaRPr lang="en-IN" sz="2400" b="1" dirty="0">
              <a:solidFill>
                <a:schemeClr val="bg1"/>
              </a:solidFill>
            </a:endParaRPr>
          </a:p>
        </p:txBody>
      </p:sp>
      <p:sp>
        <p:nvSpPr>
          <p:cNvPr id="4" name="TextBox 3">
            <a:extLst>
              <a:ext uri="{FF2B5EF4-FFF2-40B4-BE49-F238E27FC236}">
                <a16:creationId xmlns:a16="http://schemas.microsoft.com/office/drawing/2014/main" id="{37D3F33F-8869-4A7B-AC3E-CCFFAE7C2C85}"/>
              </a:ext>
            </a:extLst>
          </p:cNvPr>
          <p:cNvSpPr txBox="1"/>
          <p:nvPr/>
        </p:nvSpPr>
        <p:spPr>
          <a:xfrm>
            <a:off x="1952680" y="627837"/>
            <a:ext cx="7155824"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When the matrices A and B are square matrix it performs addition and shows the result in matrix C.</a:t>
            </a:r>
            <a:endParaRPr lang="en-IN" dirty="0">
              <a:solidFill>
                <a:schemeClr val="bg1"/>
              </a:solidFill>
            </a:endParaRPr>
          </a:p>
        </p:txBody>
      </p:sp>
      <p:pic>
        <p:nvPicPr>
          <p:cNvPr id="10" name="Picture 9">
            <a:extLst>
              <a:ext uri="{FF2B5EF4-FFF2-40B4-BE49-F238E27FC236}">
                <a16:creationId xmlns:a16="http://schemas.microsoft.com/office/drawing/2014/main" id="{D99D71E2-DB44-4DDD-9EF5-507A5B16F0C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6038"/>
          <a:stretch/>
        </p:blipFill>
        <p:spPr>
          <a:xfrm>
            <a:off x="2218556" y="1301994"/>
            <a:ext cx="6588224" cy="3482114"/>
          </a:xfrm>
          <a:prstGeom prst="rect">
            <a:avLst/>
          </a:prstGeom>
        </p:spPr>
      </p:pic>
    </p:spTree>
    <p:extLst>
      <p:ext uri="{BB962C8B-B14F-4D97-AF65-F5344CB8AC3E}">
        <p14:creationId xmlns:p14="http://schemas.microsoft.com/office/powerpoint/2010/main" val="3053050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C36813-D510-476C-BC84-1708FD8BC8FF}"/>
              </a:ext>
            </a:extLst>
          </p:cNvPr>
          <p:cNvSpPr txBox="1"/>
          <p:nvPr/>
        </p:nvSpPr>
        <p:spPr>
          <a:xfrm flipH="1">
            <a:off x="1943200" y="267494"/>
            <a:ext cx="7200800"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When the number of columns in the first matrix to be multiplied is equal to the number of rows of the second matrix then we proceed for multiplication with the result on matrix C.</a:t>
            </a:r>
            <a:endParaRPr lang="en-IN" dirty="0">
              <a:solidFill>
                <a:schemeClr val="bg1"/>
              </a:solidFill>
            </a:endParaRPr>
          </a:p>
        </p:txBody>
      </p:sp>
      <p:pic>
        <p:nvPicPr>
          <p:cNvPr id="3" name="Picture 2">
            <a:extLst>
              <a:ext uri="{FF2B5EF4-FFF2-40B4-BE49-F238E27FC236}">
                <a16:creationId xmlns:a16="http://schemas.microsoft.com/office/drawing/2014/main" id="{DB4C9060-9DEC-4CD7-8BEA-59CF2A52552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5001"/>
          <a:stretch/>
        </p:blipFill>
        <p:spPr>
          <a:xfrm>
            <a:off x="2483768" y="1588186"/>
            <a:ext cx="6152685" cy="3287820"/>
          </a:xfrm>
          <a:prstGeom prst="rect">
            <a:avLst/>
          </a:prstGeom>
        </p:spPr>
      </p:pic>
    </p:spTree>
    <p:extLst>
      <p:ext uri="{BB962C8B-B14F-4D97-AF65-F5344CB8AC3E}">
        <p14:creationId xmlns:p14="http://schemas.microsoft.com/office/powerpoint/2010/main" val="449100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9180F0-092A-41AC-9772-8A6309D22A38}"/>
              </a:ext>
            </a:extLst>
          </p:cNvPr>
          <p:cNvSpPr txBox="1"/>
          <p:nvPr/>
        </p:nvSpPr>
        <p:spPr>
          <a:xfrm flipH="1">
            <a:off x="1547664" y="46178"/>
            <a:ext cx="7541410"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Then we have determinant for both matrices A and </a:t>
            </a:r>
            <a:r>
              <a:rPr lang="en-US" sz="1600" dirty="0" err="1">
                <a:solidFill>
                  <a:schemeClr val="bg1"/>
                </a:solidFill>
              </a:rPr>
              <a:t>B,Adjoint</a:t>
            </a:r>
            <a:r>
              <a:rPr lang="en-US" sz="1600" dirty="0">
                <a:solidFill>
                  <a:schemeClr val="bg1"/>
                </a:solidFill>
              </a:rPr>
              <a:t> and transpose of matrix and also inverse of Matrices A and B for which we need a square matrix. All this is displayed on matrix C.</a:t>
            </a:r>
            <a:endParaRPr lang="en-IN" sz="1600" dirty="0">
              <a:solidFill>
                <a:schemeClr val="bg1"/>
              </a:solidFill>
            </a:endParaRPr>
          </a:p>
        </p:txBody>
      </p:sp>
      <p:pic>
        <p:nvPicPr>
          <p:cNvPr id="3" name="Picture 2">
            <a:extLst>
              <a:ext uri="{FF2B5EF4-FFF2-40B4-BE49-F238E27FC236}">
                <a16:creationId xmlns:a16="http://schemas.microsoft.com/office/drawing/2014/main" id="{155BD7DA-697F-4CF0-B428-A6F05A40DD02}"/>
              </a:ext>
            </a:extLst>
          </p:cNvPr>
          <p:cNvPicPr>
            <a:picLocks noChangeAspect="1"/>
          </p:cNvPicPr>
          <p:nvPr/>
        </p:nvPicPr>
        <p:blipFill>
          <a:blip r:embed="rId2"/>
          <a:stretch>
            <a:fillRect/>
          </a:stretch>
        </p:blipFill>
        <p:spPr>
          <a:xfrm>
            <a:off x="4788024" y="859255"/>
            <a:ext cx="3623340" cy="2120159"/>
          </a:xfrm>
          <a:prstGeom prst="rect">
            <a:avLst/>
          </a:prstGeom>
        </p:spPr>
      </p:pic>
      <p:pic>
        <p:nvPicPr>
          <p:cNvPr id="6" name="Picture 5">
            <a:extLst>
              <a:ext uri="{FF2B5EF4-FFF2-40B4-BE49-F238E27FC236}">
                <a16:creationId xmlns:a16="http://schemas.microsoft.com/office/drawing/2014/main" id="{99312337-A7FF-4135-8F28-29C631DC41B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429" t="2684" r="36021" b="43349"/>
          <a:stretch/>
        </p:blipFill>
        <p:spPr>
          <a:xfrm>
            <a:off x="827584" y="947378"/>
            <a:ext cx="3623340" cy="2054038"/>
          </a:xfrm>
          <a:prstGeom prst="rect">
            <a:avLst/>
          </a:prstGeom>
        </p:spPr>
      </p:pic>
      <p:pic>
        <p:nvPicPr>
          <p:cNvPr id="7" name="Picture 6">
            <a:extLst>
              <a:ext uri="{FF2B5EF4-FFF2-40B4-BE49-F238E27FC236}">
                <a16:creationId xmlns:a16="http://schemas.microsoft.com/office/drawing/2014/main" id="{D2E5AB87-BAA5-44A9-B671-F780C0D7C95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0894" t="2284" r="35557" b="42028"/>
          <a:stretch/>
        </p:blipFill>
        <p:spPr>
          <a:xfrm>
            <a:off x="2699792" y="3047945"/>
            <a:ext cx="3623340" cy="2119541"/>
          </a:xfrm>
          <a:prstGeom prst="rect">
            <a:avLst/>
          </a:prstGeom>
        </p:spPr>
      </p:pic>
    </p:spTree>
    <p:extLst>
      <p:ext uri="{BB962C8B-B14F-4D97-AF65-F5344CB8AC3E}">
        <p14:creationId xmlns:p14="http://schemas.microsoft.com/office/powerpoint/2010/main" val="2693463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F542A7-9310-4E8F-BD65-5DB6506CDBE8}"/>
              </a:ext>
            </a:extLst>
          </p:cNvPr>
          <p:cNvSpPr>
            <a:spLocks noGrp="1"/>
          </p:cNvSpPr>
          <p:nvPr>
            <p:ph type="body" sz="quarter" idx="10"/>
          </p:nvPr>
        </p:nvSpPr>
        <p:spPr>
          <a:xfrm>
            <a:off x="3388865" y="2139702"/>
            <a:ext cx="2359424" cy="576063"/>
          </a:xfrm>
        </p:spPr>
        <p:txBody>
          <a:bodyPr/>
          <a:lstStyle/>
          <a:p>
            <a:r>
              <a:rPr lang="en-US" sz="4800" dirty="0"/>
              <a:t>Test</a:t>
            </a:r>
            <a:endParaRPr lang="en-IN" sz="4800" dirty="0"/>
          </a:p>
        </p:txBody>
      </p:sp>
      <p:sp>
        <p:nvSpPr>
          <p:cNvPr id="3" name="Text Placeholder 2">
            <a:extLst>
              <a:ext uri="{FF2B5EF4-FFF2-40B4-BE49-F238E27FC236}">
                <a16:creationId xmlns:a16="http://schemas.microsoft.com/office/drawing/2014/main" id="{769A8CD7-E1C6-49B3-A9D6-3F34569FBFC4}"/>
              </a:ext>
            </a:extLst>
          </p:cNvPr>
          <p:cNvSpPr>
            <a:spLocks noGrp="1"/>
          </p:cNvSpPr>
          <p:nvPr>
            <p:ph type="body" sz="quarter" idx="11"/>
          </p:nvPr>
        </p:nvSpPr>
        <p:spPr>
          <a:xfrm>
            <a:off x="3388865" y="2715765"/>
            <a:ext cx="2359424" cy="576065"/>
          </a:xfrm>
        </p:spPr>
        <p:txBody>
          <a:bodyPr/>
          <a:lstStyle/>
          <a:p>
            <a:r>
              <a:rPr lang="en-US" sz="4800" b="1" dirty="0"/>
              <a:t>Cases</a:t>
            </a:r>
            <a:endParaRPr lang="en-IN" sz="4800" b="1" dirty="0"/>
          </a:p>
        </p:txBody>
      </p:sp>
    </p:spTree>
    <p:extLst>
      <p:ext uri="{BB962C8B-B14F-4D97-AF65-F5344CB8AC3E}">
        <p14:creationId xmlns:p14="http://schemas.microsoft.com/office/powerpoint/2010/main" val="3575014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02BFA39-BEB9-4169-ADA9-66FA983F659C}"/>
              </a:ext>
            </a:extLst>
          </p:cNvPr>
          <p:cNvSpPr>
            <a:spLocks noGrp="1"/>
          </p:cNvSpPr>
          <p:nvPr>
            <p:ph type="body" sz="quarter" idx="11"/>
          </p:nvPr>
        </p:nvSpPr>
        <p:spPr>
          <a:xfrm>
            <a:off x="161764" y="123478"/>
            <a:ext cx="8820472" cy="288032"/>
          </a:xfrm>
        </p:spPr>
        <p:txBody>
          <a:bodyPr/>
          <a:lstStyle/>
          <a:p>
            <a:pPr marL="171450" indent="-171450">
              <a:buFont typeface="Arial" panose="020B0604020202020204" pitchFamily="34" charset="0"/>
              <a:buChar char="•"/>
            </a:pPr>
            <a:r>
              <a:rPr lang="en-US" dirty="0"/>
              <a:t>When matrix A and B are not equal square matrix then the case is invalid.</a:t>
            </a:r>
            <a:endParaRPr lang="en-IN" dirty="0"/>
          </a:p>
        </p:txBody>
      </p:sp>
      <p:pic>
        <p:nvPicPr>
          <p:cNvPr id="5" name="Picture 4">
            <a:extLst>
              <a:ext uri="{FF2B5EF4-FFF2-40B4-BE49-F238E27FC236}">
                <a16:creationId xmlns:a16="http://schemas.microsoft.com/office/drawing/2014/main" id="{404B69B8-B7E4-46B3-862A-CB377D2A076E}"/>
              </a:ext>
            </a:extLst>
          </p:cNvPr>
          <p:cNvPicPr>
            <a:picLocks noChangeAspect="1"/>
          </p:cNvPicPr>
          <p:nvPr/>
        </p:nvPicPr>
        <p:blipFill rotWithShape="1">
          <a:blip r:embed="rId2">
            <a:extLst>
              <a:ext uri="{28A0092B-C50C-407E-A947-70E740481C1C}">
                <a14:useLocalDpi xmlns:a14="http://schemas.microsoft.com/office/drawing/2010/main" val="0"/>
              </a:ext>
            </a:extLst>
          </a:blip>
          <a:srcRect l="10626" r="12988" b="6601"/>
          <a:stretch/>
        </p:blipFill>
        <p:spPr>
          <a:xfrm>
            <a:off x="195280" y="769620"/>
            <a:ext cx="8380352" cy="4250402"/>
          </a:xfrm>
          <a:prstGeom prst="rect">
            <a:avLst/>
          </a:prstGeom>
        </p:spPr>
      </p:pic>
    </p:spTree>
    <p:extLst>
      <p:ext uri="{BB962C8B-B14F-4D97-AF65-F5344CB8AC3E}">
        <p14:creationId xmlns:p14="http://schemas.microsoft.com/office/powerpoint/2010/main" val="40647685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80F5941-91DE-45AE-9578-64F87CB9D769}"/>
              </a:ext>
            </a:extLst>
          </p:cNvPr>
          <p:cNvSpPr>
            <a:spLocks noGrp="1"/>
          </p:cNvSpPr>
          <p:nvPr>
            <p:ph type="body" sz="quarter" idx="11"/>
          </p:nvPr>
        </p:nvSpPr>
        <p:spPr>
          <a:xfrm>
            <a:off x="1200180" y="172968"/>
            <a:ext cx="7776864" cy="360040"/>
          </a:xfrm>
        </p:spPr>
        <p:txBody>
          <a:bodyPr/>
          <a:lstStyle/>
          <a:p>
            <a:pPr marL="171450" indent="-171450">
              <a:buFont typeface="Arial" panose="020B0604020202020204" pitchFamily="34" charset="0"/>
              <a:buChar char="•"/>
            </a:pPr>
            <a:r>
              <a:rPr lang="en-US" dirty="0"/>
              <a:t>When the number of columns for matrix A is not equal to number of rows for matrix B then it’s an invalid case.</a:t>
            </a:r>
            <a:endParaRPr lang="en-IN" dirty="0"/>
          </a:p>
        </p:txBody>
      </p:sp>
      <p:pic>
        <p:nvPicPr>
          <p:cNvPr id="7" name="Picture 6">
            <a:extLst>
              <a:ext uri="{FF2B5EF4-FFF2-40B4-BE49-F238E27FC236}">
                <a16:creationId xmlns:a16="http://schemas.microsoft.com/office/drawing/2014/main" id="{B8A33C1F-8EB8-4B6A-8273-8B2EFF0950D4}"/>
              </a:ext>
            </a:extLst>
          </p:cNvPr>
          <p:cNvPicPr>
            <a:picLocks noChangeAspect="1"/>
          </p:cNvPicPr>
          <p:nvPr/>
        </p:nvPicPr>
        <p:blipFill rotWithShape="1">
          <a:blip r:embed="rId2">
            <a:extLst>
              <a:ext uri="{28A0092B-C50C-407E-A947-70E740481C1C}">
                <a14:useLocalDpi xmlns:a14="http://schemas.microsoft.com/office/drawing/2010/main" val="0"/>
              </a:ext>
            </a:extLst>
          </a:blip>
          <a:srcRect l="10547" r="13066" b="5807"/>
          <a:stretch/>
        </p:blipFill>
        <p:spPr>
          <a:xfrm>
            <a:off x="1187624" y="699542"/>
            <a:ext cx="7524328" cy="4227934"/>
          </a:xfrm>
          <a:prstGeom prst="rect">
            <a:avLst/>
          </a:prstGeom>
        </p:spPr>
      </p:pic>
    </p:spTree>
    <p:extLst>
      <p:ext uri="{BB962C8B-B14F-4D97-AF65-F5344CB8AC3E}">
        <p14:creationId xmlns:p14="http://schemas.microsoft.com/office/powerpoint/2010/main" val="23908054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19594D1-02CA-4089-BF81-31B34B5FA6CA}"/>
              </a:ext>
            </a:extLst>
          </p:cNvPr>
          <p:cNvSpPr>
            <a:spLocks noGrp="1"/>
          </p:cNvSpPr>
          <p:nvPr>
            <p:ph type="body" sz="quarter" idx="11"/>
          </p:nvPr>
        </p:nvSpPr>
        <p:spPr>
          <a:xfrm>
            <a:off x="-3448" y="35173"/>
            <a:ext cx="9144000" cy="288032"/>
          </a:xfrm>
        </p:spPr>
        <p:txBody>
          <a:bodyPr/>
          <a:lstStyle/>
          <a:p>
            <a:pPr marL="171450" indent="-171450" algn="l">
              <a:buFont typeface="Arial" panose="020B0604020202020204" pitchFamily="34" charset="0"/>
              <a:buChar char="•"/>
            </a:pPr>
            <a:r>
              <a:rPr lang="en-US" sz="1400" dirty="0"/>
              <a:t>Inverse of Matrices are not possible we don’t have a Square Matrix.</a:t>
            </a:r>
            <a:endParaRPr lang="en-IN" sz="1400" dirty="0"/>
          </a:p>
        </p:txBody>
      </p:sp>
      <p:pic>
        <p:nvPicPr>
          <p:cNvPr id="5" name="Picture 4">
            <a:extLst>
              <a:ext uri="{FF2B5EF4-FFF2-40B4-BE49-F238E27FC236}">
                <a16:creationId xmlns:a16="http://schemas.microsoft.com/office/drawing/2014/main" id="{BB369CCC-E74A-4827-A20B-5A772D42248D}"/>
              </a:ext>
            </a:extLst>
          </p:cNvPr>
          <p:cNvPicPr>
            <a:picLocks noChangeAspect="1"/>
          </p:cNvPicPr>
          <p:nvPr/>
        </p:nvPicPr>
        <p:blipFill rotWithShape="1">
          <a:blip r:embed="rId2">
            <a:extLst>
              <a:ext uri="{28A0092B-C50C-407E-A947-70E740481C1C}">
                <a14:useLocalDpi xmlns:a14="http://schemas.microsoft.com/office/drawing/2010/main" val="0"/>
              </a:ext>
            </a:extLst>
          </a:blip>
          <a:srcRect l="2751" t="3801" r="27162" b="10800"/>
          <a:stretch/>
        </p:blipFill>
        <p:spPr>
          <a:xfrm>
            <a:off x="1115616" y="483518"/>
            <a:ext cx="6408712" cy="4392488"/>
          </a:xfrm>
          <a:prstGeom prst="rect">
            <a:avLst/>
          </a:prstGeom>
        </p:spPr>
      </p:pic>
    </p:spTree>
    <p:extLst>
      <p:ext uri="{BB962C8B-B14F-4D97-AF65-F5344CB8AC3E}">
        <p14:creationId xmlns:p14="http://schemas.microsoft.com/office/powerpoint/2010/main" val="400089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FFC7A8B-2D18-4AE6-AA28-26BA08D816B7}"/>
              </a:ext>
            </a:extLst>
          </p:cNvPr>
          <p:cNvSpPr>
            <a:spLocks noGrp="1"/>
          </p:cNvSpPr>
          <p:nvPr>
            <p:ph type="body" sz="quarter" idx="11"/>
          </p:nvPr>
        </p:nvSpPr>
        <p:spPr>
          <a:xfrm>
            <a:off x="161764" y="123478"/>
            <a:ext cx="8820472" cy="288032"/>
          </a:xfrm>
        </p:spPr>
        <p:txBody>
          <a:bodyPr/>
          <a:lstStyle/>
          <a:p>
            <a:pPr marL="171450" indent="-171450">
              <a:buFont typeface="Arial" panose="020B0604020202020204" pitchFamily="34" charset="0"/>
              <a:buChar char="•"/>
            </a:pPr>
            <a:r>
              <a:rPr lang="en-US" dirty="0"/>
              <a:t>When we have equal square matrices for A and B then addition and multiplication is possible.</a:t>
            </a:r>
            <a:endParaRPr lang="en-IN" dirty="0"/>
          </a:p>
        </p:txBody>
      </p:sp>
      <p:pic>
        <p:nvPicPr>
          <p:cNvPr id="5" name="Picture 4">
            <a:extLst>
              <a:ext uri="{FF2B5EF4-FFF2-40B4-BE49-F238E27FC236}">
                <a16:creationId xmlns:a16="http://schemas.microsoft.com/office/drawing/2014/main" id="{8E235079-0FE5-4318-B3B8-C8D85563CA6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626" t="2401" r="35825" b="43000"/>
          <a:stretch/>
        </p:blipFill>
        <p:spPr>
          <a:xfrm>
            <a:off x="125976" y="411510"/>
            <a:ext cx="3862433" cy="2215219"/>
          </a:xfrm>
          <a:prstGeom prst="rect">
            <a:avLst/>
          </a:prstGeom>
        </p:spPr>
      </p:pic>
      <p:pic>
        <p:nvPicPr>
          <p:cNvPr id="7" name="Picture 6">
            <a:extLst>
              <a:ext uri="{FF2B5EF4-FFF2-40B4-BE49-F238E27FC236}">
                <a16:creationId xmlns:a16="http://schemas.microsoft.com/office/drawing/2014/main" id="{EE56B710-8815-4284-BCCD-69B6FD60ED4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560" t="2284" r="35891" b="43117"/>
          <a:stretch/>
        </p:blipFill>
        <p:spPr>
          <a:xfrm>
            <a:off x="5155593" y="449342"/>
            <a:ext cx="3641020" cy="2088232"/>
          </a:xfrm>
          <a:prstGeom prst="rect">
            <a:avLst/>
          </a:prstGeom>
        </p:spPr>
      </p:pic>
      <p:pic>
        <p:nvPicPr>
          <p:cNvPr id="9" name="Picture 8">
            <a:extLst>
              <a:ext uri="{FF2B5EF4-FFF2-40B4-BE49-F238E27FC236}">
                <a16:creationId xmlns:a16="http://schemas.microsoft.com/office/drawing/2014/main" id="{66546301-F752-4313-BB09-BF7DE5362B4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0495" t="2169" r="35956" b="43232"/>
          <a:stretch/>
        </p:blipFill>
        <p:spPr>
          <a:xfrm>
            <a:off x="2699792" y="2664561"/>
            <a:ext cx="4161337" cy="2386649"/>
          </a:xfrm>
          <a:prstGeom prst="rect">
            <a:avLst/>
          </a:prstGeom>
        </p:spPr>
      </p:pic>
    </p:spTree>
    <p:extLst>
      <p:ext uri="{BB962C8B-B14F-4D97-AF65-F5344CB8AC3E}">
        <p14:creationId xmlns:p14="http://schemas.microsoft.com/office/powerpoint/2010/main" val="1230911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2051720" y="198468"/>
            <a:ext cx="709228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endParaRPr lang="en-US" sz="3600" dirty="0">
              <a:solidFill>
                <a:schemeClr val="bg1"/>
              </a:solidFill>
              <a:cs typeface="Arial" pitchFamily="34" charset="0"/>
            </a:endParaRPr>
          </a:p>
        </p:txBody>
      </p:sp>
      <p:sp>
        <p:nvSpPr>
          <p:cNvPr id="5" name="Oval 4"/>
          <p:cNvSpPr/>
          <p:nvPr/>
        </p:nvSpPr>
        <p:spPr>
          <a:xfrm>
            <a:off x="1567957" y="768008"/>
            <a:ext cx="793940" cy="793940"/>
          </a:xfrm>
          <a:prstGeom prst="ellipse">
            <a:avLst/>
          </a:prstGeom>
          <a:solidFill>
            <a:schemeClr val="bg1"/>
          </a:solid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p:cNvSpPr/>
          <p:nvPr/>
        </p:nvSpPr>
        <p:spPr>
          <a:xfrm>
            <a:off x="1567957" y="1668030"/>
            <a:ext cx="793940" cy="859323"/>
          </a:xfrm>
          <a:prstGeom prst="ellipse">
            <a:avLst/>
          </a:prstGeom>
          <a:solidFill>
            <a:schemeClr val="bg1"/>
          </a:solidFill>
          <a:ln w="412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p:nvPr/>
        </p:nvSpPr>
        <p:spPr>
          <a:xfrm>
            <a:off x="1575998" y="2542486"/>
            <a:ext cx="793940" cy="793940"/>
          </a:xfrm>
          <a:prstGeom prst="ellipse">
            <a:avLst/>
          </a:prstGeom>
          <a:solidFill>
            <a:schemeClr val="bg1"/>
          </a:solidFill>
          <a:ln w="412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p:cNvSpPr/>
          <p:nvPr/>
        </p:nvSpPr>
        <p:spPr>
          <a:xfrm>
            <a:off x="1585930" y="3417653"/>
            <a:ext cx="793940" cy="793940"/>
          </a:xfrm>
          <a:prstGeom prst="ellipse">
            <a:avLst/>
          </a:prstGeom>
          <a:solidFill>
            <a:schemeClr val="bg1"/>
          </a:solidFill>
          <a:ln w="412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p:cNvGrpSpPr/>
          <p:nvPr/>
        </p:nvGrpSpPr>
        <p:grpSpPr>
          <a:xfrm>
            <a:off x="2379870" y="821254"/>
            <a:ext cx="5860929" cy="502781"/>
            <a:chOff x="3017859" y="4363106"/>
            <a:chExt cx="1879883" cy="502781"/>
          </a:xfrm>
        </p:grpSpPr>
        <p:sp>
          <p:nvSpPr>
            <p:cNvPr id="10" name="TextBox 9"/>
            <p:cNvSpPr txBox="1"/>
            <p:nvPr/>
          </p:nvSpPr>
          <p:spPr>
            <a:xfrm>
              <a:off x="3017859" y="4588888"/>
              <a:ext cx="1866815" cy="276999"/>
            </a:xfrm>
            <a:prstGeom prst="rect">
              <a:avLst/>
            </a:prstGeom>
            <a:noFill/>
            <a:ln>
              <a:noFill/>
            </a:ln>
          </p:spPr>
          <p:txBody>
            <a:bodyPr wrap="square" rtlCol="0">
              <a:spAutoFit/>
            </a:bodyPr>
            <a:lstStyle/>
            <a:p>
              <a:endParaRPr lang="en-US" altLang="ko-KR" sz="1200" dirty="0">
                <a:solidFill>
                  <a:schemeClr val="bg1"/>
                </a:solidFill>
                <a:cs typeface="Arial" pitchFamily="34" charset="0"/>
              </a:endParaRPr>
            </a:p>
          </p:txBody>
        </p:sp>
        <p:sp>
          <p:nvSpPr>
            <p:cNvPr id="11" name="TextBox 10"/>
            <p:cNvSpPr txBox="1"/>
            <p:nvPr/>
          </p:nvSpPr>
          <p:spPr>
            <a:xfrm>
              <a:off x="3017859" y="4363106"/>
              <a:ext cx="1879883" cy="276999"/>
            </a:xfrm>
            <a:prstGeom prst="rect">
              <a:avLst/>
            </a:prstGeom>
            <a:noFill/>
          </p:spPr>
          <p:txBody>
            <a:bodyPr wrap="square" rtlCol="0">
              <a:spAutoFit/>
            </a:bodyPr>
            <a:lstStyle/>
            <a:p>
              <a:r>
                <a:rPr lang="en-US" altLang="ko-KR" sz="1200" b="1" dirty="0">
                  <a:solidFill>
                    <a:schemeClr val="bg1"/>
                  </a:solidFill>
                  <a:cs typeface="Arial" pitchFamily="34" charset="0"/>
                </a:rPr>
                <a:t>Architecture Diagram</a:t>
              </a:r>
              <a:endParaRPr lang="ko-KR" altLang="en-US" sz="1200" b="1" dirty="0">
                <a:solidFill>
                  <a:schemeClr val="bg1"/>
                </a:solidFill>
                <a:cs typeface="Arial" pitchFamily="34" charset="0"/>
              </a:endParaRPr>
            </a:p>
          </p:txBody>
        </p:sp>
      </p:grpSp>
      <p:grpSp>
        <p:nvGrpSpPr>
          <p:cNvPr id="12" name="Group 11"/>
          <p:cNvGrpSpPr/>
          <p:nvPr/>
        </p:nvGrpSpPr>
        <p:grpSpPr>
          <a:xfrm>
            <a:off x="2392329" y="1709329"/>
            <a:ext cx="5848470" cy="502781"/>
            <a:chOff x="3017859" y="4363106"/>
            <a:chExt cx="1875887" cy="502781"/>
          </a:xfrm>
        </p:grpSpPr>
        <p:sp>
          <p:nvSpPr>
            <p:cNvPr id="13" name="TextBox 12"/>
            <p:cNvSpPr txBox="1"/>
            <p:nvPr/>
          </p:nvSpPr>
          <p:spPr>
            <a:xfrm>
              <a:off x="3017859" y="4588888"/>
              <a:ext cx="1866815" cy="276999"/>
            </a:xfrm>
            <a:prstGeom prst="rect">
              <a:avLst/>
            </a:prstGeom>
            <a:noFill/>
            <a:ln>
              <a:noFill/>
            </a:ln>
          </p:spPr>
          <p:txBody>
            <a:bodyPr wrap="square" rtlCol="0">
              <a:spAutoFit/>
            </a:bodyPr>
            <a:lstStyle/>
            <a:p>
              <a:endParaRPr lang="en-US" altLang="ko-KR" sz="1200" dirty="0">
                <a:solidFill>
                  <a:schemeClr val="bg1"/>
                </a:solidFill>
                <a:cs typeface="Arial" pitchFamily="34" charset="0"/>
              </a:endParaRPr>
            </a:p>
          </p:txBody>
        </p:sp>
        <p:sp>
          <p:nvSpPr>
            <p:cNvPr id="14" name="TextBox 13"/>
            <p:cNvSpPr txBox="1"/>
            <p:nvPr/>
          </p:nvSpPr>
          <p:spPr>
            <a:xfrm>
              <a:off x="3017859" y="4363106"/>
              <a:ext cx="1875887" cy="276999"/>
            </a:xfrm>
            <a:prstGeom prst="rect">
              <a:avLst/>
            </a:prstGeom>
            <a:noFill/>
          </p:spPr>
          <p:txBody>
            <a:bodyPr wrap="square" rtlCol="0">
              <a:spAutoFit/>
            </a:bodyPr>
            <a:lstStyle/>
            <a:p>
              <a:r>
                <a:rPr lang="en-US" altLang="ko-KR" sz="1200" b="1" dirty="0">
                  <a:solidFill>
                    <a:schemeClr val="bg1"/>
                  </a:solidFill>
                  <a:cs typeface="Arial" pitchFamily="34" charset="0"/>
                </a:rPr>
                <a:t>UML Diagrams</a:t>
              </a:r>
              <a:endParaRPr lang="ko-KR" altLang="en-US" sz="1200" b="1" dirty="0">
                <a:solidFill>
                  <a:schemeClr val="bg1"/>
                </a:solidFill>
                <a:cs typeface="Arial" pitchFamily="34" charset="0"/>
              </a:endParaRPr>
            </a:p>
          </p:txBody>
        </p:sp>
      </p:grpSp>
      <p:grpSp>
        <p:nvGrpSpPr>
          <p:cNvPr id="15" name="Group 14"/>
          <p:cNvGrpSpPr/>
          <p:nvPr/>
        </p:nvGrpSpPr>
        <p:grpSpPr>
          <a:xfrm>
            <a:off x="2402050" y="2610438"/>
            <a:ext cx="5836009" cy="502424"/>
            <a:chOff x="3017859" y="4363463"/>
            <a:chExt cx="1871890" cy="502424"/>
          </a:xfrm>
        </p:grpSpPr>
        <p:sp>
          <p:nvSpPr>
            <p:cNvPr id="16" name="TextBox 15"/>
            <p:cNvSpPr txBox="1"/>
            <p:nvPr/>
          </p:nvSpPr>
          <p:spPr>
            <a:xfrm>
              <a:off x="3017859" y="4588888"/>
              <a:ext cx="1866815" cy="276999"/>
            </a:xfrm>
            <a:prstGeom prst="rect">
              <a:avLst/>
            </a:prstGeom>
            <a:noFill/>
            <a:ln>
              <a:noFill/>
            </a:ln>
          </p:spPr>
          <p:txBody>
            <a:bodyPr wrap="square" rtlCol="0">
              <a:spAutoFit/>
            </a:bodyPr>
            <a:lstStyle/>
            <a:p>
              <a:endParaRPr lang="en-US" altLang="ko-KR" sz="1200" dirty="0">
                <a:solidFill>
                  <a:schemeClr val="bg1"/>
                </a:solidFill>
                <a:cs typeface="Arial" pitchFamily="34" charset="0"/>
              </a:endParaRPr>
            </a:p>
          </p:txBody>
        </p:sp>
        <p:sp>
          <p:nvSpPr>
            <p:cNvPr id="17" name="TextBox 16"/>
            <p:cNvSpPr txBox="1"/>
            <p:nvPr/>
          </p:nvSpPr>
          <p:spPr>
            <a:xfrm>
              <a:off x="3017859" y="4363463"/>
              <a:ext cx="1871890" cy="276999"/>
            </a:xfrm>
            <a:prstGeom prst="rect">
              <a:avLst/>
            </a:prstGeom>
            <a:noFill/>
          </p:spPr>
          <p:txBody>
            <a:bodyPr wrap="square" rtlCol="0">
              <a:spAutoFit/>
            </a:bodyPr>
            <a:lstStyle/>
            <a:p>
              <a:r>
                <a:rPr lang="en-US" altLang="ko-KR" sz="1200" b="1" dirty="0">
                  <a:solidFill>
                    <a:schemeClr val="bg1"/>
                  </a:solidFill>
                  <a:cs typeface="Arial" pitchFamily="34" charset="0"/>
                </a:rPr>
                <a:t>Platform</a:t>
              </a:r>
              <a:endParaRPr lang="ko-KR" altLang="en-US" sz="1200" b="1" dirty="0">
                <a:solidFill>
                  <a:schemeClr val="bg1"/>
                </a:solidFill>
                <a:cs typeface="Arial" pitchFamily="34" charset="0"/>
              </a:endParaRPr>
            </a:p>
          </p:txBody>
        </p:sp>
      </p:grpSp>
      <p:grpSp>
        <p:nvGrpSpPr>
          <p:cNvPr id="18" name="Group 17"/>
          <p:cNvGrpSpPr/>
          <p:nvPr/>
        </p:nvGrpSpPr>
        <p:grpSpPr>
          <a:xfrm>
            <a:off x="2425847" y="3417653"/>
            <a:ext cx="5832648" cy="490286"/>
            <a:chOff x="2976325" y="3789463"/>
            <a:chExt cx="1870812" cy="490286"/>
          </a:xfrm>
        </p:grpSpPr>
        <p:sp>
          <p:nvSpPr>
            <p:cNvPr id="19" name="TextBox 18"/>
            <p:cNvSpPr txBox="1"/>
            <p:nvPr/>
          </p:nvSpPr>
          <p:spPr>
            <a:xfrm>
              <a:off x="2976325" y="4002750"/>
              <a:ext cx="1866815" cy="276999"/>
            </a:xfrm>
            <a:prstGeom prst="rect">
              <a:avLst/>
            </a:prstGeom>
            <a:noFill/>
            <a:ln>
              <a:noFill/>
            </a:ln>
          </p:spPr>
          <p:txBody>
            <a:bodyPr wrap="square" rtlCol="0">
              <a:spAutoFit/>
            </a:bodyPr>
            <a:lstStyle/>
            <a:p>
              <a:endParaRPr lang="en-US" altLang="ko-KR" sz="1200" dirty="0">
                <a:solidFill>
                  <a:schemeClr val="bg1"/>
                </a:solidFill>
                <a:cs typeface="Arial" pitchFamily="34" charset="0"/>
              </a:endParaRPr>
            </a:p>
          </p:txBody>
        </p:sp>
        <p:sp>
          <p:nvSpPr>
            <p:cNvPr id="20" name="TextBox 19"/>
            <p:cNvSpPr txBox="1"/>
            <p:nvPr/>
          </p:nvSpPr>
          <p:spPr>
            <a:xfrm>
              <a:off x="2976325" y="3789463"/>
              <a:ext cx="1870812" cy="276999"/>
            </a:xfrm>
            <a:prstGeom prst="rect">
              <a:avLst/>
            </a:prstGeom>
            <a:noFill/>
          </p:spPr>
          <p:txBody>
            <a:bodyPr wrap="square" rtlCol="0">
              <a:spAutoFit/>
            </a:bodyPr>
            <a:lstStyle/>
            <a:p>
              <a:r>
                <a:rPr lang="en-US" altLang="ko-KR" sz="1200" b="1" dirty="0">
                  <a:solidFill>
                    <a:schemeClr val="bg1"/>
                  </a:solidFill>
                  <a:cs typeface="Arial" pitchFamily="34" charset="0"/>
                </a:rPr>
                <a:t>Result</a:t>
              </a:r>
              <a:endParaRPr lang="ko-KR" altLang="en-US" sz="1200" b="1" dirty="0">
                <a:solidFill>
                  <a:schemeClr val="bg1"/>
                </a:solidFill>
                <a:cs typeface="Arial" pitchFamily="34" charset="0"/>
              </a:endParaRPr>
            </a:p>
          </p:txBody>
        </p:sp>
      </p:grpSp>
      <p:sp>
        <p:nvSpPr>
          <p:cNvPr id="22" name="Rectangle 9"/>
          <p:cNvSpPr/>
          <p:nvPr/>
        </p:nvSpPr>
        <p:spPr>
          <a:xfrm>
            <a:off x="1851420" y="3675140"/>
            <a:ext cx="298013" cy="278966"/>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 name="Oval 1">
            <a:extLst>
              <a:ext uri="{FF2B5EF4-FFF2-40B4-BE49-F238E27FC236}">
                <a16:creationId xmlns:a16="http://schemas.microsoft.com/office/drawing/2014/main" id="{CC45A536-91CC-4543-A66C-2EBC013AB922}"/>
              </a:ext>
            </a:extLst>
          </p:cNvPr>
          <p:cNvSpPr/>
          <p:nvPr/>
        </p:nvSpPr>
        <p:spPr>
          <a:xfrm>
            <a:off x="1597095" y="4229213"/>
            <a:ext cx="789856" cy="811560"/>
          </a:xfrm>
          <a:prstGeom prst="ellipse">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b="1">
              <a:ln w="22225">
                <a:solidFill>
                  <a:schemeClr val="accent2"/>
                </a:solidFill>
                <a:prstDash val="solid"/>
              </a:ln>
              <a:solidFill>
                <a:schemeClr val="accent2">
                  <a:lumMod val="40000"/>
                  <a:lumOff val="60000"/>
                </a:schemeClr>
              </a:solidFill>
            </a:endParaRPr>
          </a:p>
        </p:txBody>
      </p:sp>
      <p:sp>
        <p:nvSpPr>
          <p:cNvPr id="4" name="TextBox 3">
            <a:extLst>
              <a:ext uri="{FF2B5EF4-FFF2-40B4-BE49-F238E27FC236}">
                <a16:creationId xmlns:a16="http://schemas.microsoft.com/office/drawing/2014/main" id="{906DB7E5-F4D7-4D21-8B4A-13BFB5036548}"/>
              </a:ext>
            </a:extLst>
          </p:cNvPr>
          <p:cNvSpPr txBox="1"/>
          <p:nvPr/>
        </p:nvSpPr>
        <p:spPr>
          <a:xfrm>
            <a:off x="2428576" y="4307226"/>
            <a:ext cx="5472608" cy="646331"/>
          </a:xfrm>
          <a:prstGeom prst="rect">
            <a:avLst/>
          </a:prstGeom>
          <a:noFill/>
        </p:spPr>
        <p:txBody>
          <a:bodyPr wrap="square" rtlCol="0">
            <a:spAutoFit/>
          </a:bodyPr>
          <a:lstStyle/>
          <a:p>
            <a:r>
              <a:rPr lang="en-US" sz="1200" b="1" dirty="0">
                <a:solidFill>
                  <a:schemeClr val="bg1"/>
                </a:solidFill>
              </a:rPr>
              <a:t>Test cases and Conclusion</a:t>
            </a:r>
          </a:p>
          <a:p>
            <a:endParaRPr lang="en-US" sz="1200" b="1" dirty="0">
              <a:solidFill>
                <a:schemeClr val="bg1"/>
              </a:solidFill>
            </a:endParaRPr>
          </a:p>
          <a:p>
            <a:endParaRPr lang="en-IN" sz="1200" b="1" dirty="0">
              <a:solidFill>
                <a:schemeClr val="bg1"/>
              </a:solidFill>
            </a:endParaRPr>
          </a:p>
        </p:txBody>
      </p:sp>
      <p:sp>
        <p:nvSpPr>
          <p:cNvPr id="25" name="Parallelogram 30">
            <a:extLst>
              <a:ext uri="{FF2B5EF4-FFF2-40B4-BE49-F238E27FC236}">
                <a16:creationId xmlns:a16="http://schemas.microsoft.com/office/drawing/2014/main" id="{EF76E601-6EBC-4955-B9AD-5CDA4A899211}"/>
              </a:ext>
            </a:extLst>
          </p:cNvPr>
          <p:cNvSpPr/>
          <p:nvPr/>
        </p:nvSpPr>
        <p:spPr>
          <a:xfrm flipH="1">
            <a:off x="1787179" y="970256"/>
            <a:ext cx="351685" cy="373816"/>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6" name="Frame 17">
            <a:extLst>
              <a:ext uri="{FF2B5EF4-FFF2-40B4-BE49-F238E27FC236}">
                <a16:creationId xmlns:a16="http://schemas.microsoft.com/office/drawing/2014/main" id="{0EBF1F11-14BC-4A5D-BC22-69B0AE10671A}"/>
              </a:ext>
            </a:extLst>
          </p:cNvPr>
          <p:cNvSpPr/>
          <p:nvPr/>
        </p:nvSpPr>
        <p:spPr>
          <a:xfrm>
            <a:off x="1833094" y="4455041"/>
            <a:ext cx="347025" cy="347025"/>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7" name="Oval 44">
            <a:extLst>
              <a:ext uri="{FF2B5EF4-FFF2-40B4-BE49-F238E27FC236}">
                <a16:creationId xmlns:a16="http://schemas.microsoft.com/office/drawing/2014/main" id="{33A93CD0-8F88-4A21-98DA-0BC672857E44}"/>
              </a:ext>
            </a:extLst>
          </p:cNvPr>
          <p:cNvSpPr>
            <a:spLocks noChangeAspect="1"/>
          </p:cNvSpPr>
          <p:nvPr/>
        </p:nvSpPr>
        <p:spPr>
          <a:xfrm>
            <a:off x="1826056" y="2767997"/>
            <a:ext cx="326534" cy="388800"/>
          </a:xfrm>
          <a:custGeom>
            <a:avLst/>
            <a:gdLst/>
            <a:ahLst/>
            <a:cxnLst/>
            <a:rect l="l" t="t" r="r" b="b"/>
            <a:pathLst>
              <a:path w="2721114" h="3240000">
                <a:moveTo>
                  <a:pt x="2519839" y="2469622"/>
                </a:moveTo>
                <a:lnTo>
                  <a:pt x="2201779" y="2787682"/>
                </a:lnTo>
                <a:lnTo>
                  <a:pt x="2003023" y="2588926"/>
                </a:lnTo>
                <a:lnTo>
                  <a:pt x="1901669" y="2690281"/>
                </a:lnTo>
                <a:lnTo>
                  <a:pt x="2203868" y="2992480"/>
                </a:lnTo>
                <a:lnTo>
                  <a:pt x="2305222" y="2891125"/>
                </a:lnTo>
                <a:lnTo>
                  <a:pt x="2303133" y="2889037"/>
                </a:lnTo>
                <a:lnTo>
                  <a:pt x="2621194" y="25709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8" name="Rectangle 30">
            <a:extLst>
              <a:ext uri="{FF2B5EF4-FFF2-40B4-BE49-F238E27FC236}">
                <a16:creationId xmlns:a16="http://schemas.microsoft.com/office/drawing/2014/main" id="{06CC6D17-59BA-4070-A4FC-A42A1C9A7B2E}"/>
              </a:ext>
            </a:extLst>
          </p:cNvPr>
          <p:cNvSpPr/>
          <p:nvPr/>
        </p:nvSpPr>
        <p:spPr>
          <a:xfrm>
            <a:off x="1821655" y="1891515"/>
            <a:ext cx="317209" cy="393483"/>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21" name="TextBox 20">
            <a:extLst>
              <a:ext uri="{FF2B5EF4-FFF2-40B4-BE49-F238E27FC236}">
                <a16:creationId xmlns:a16="http://schemas.microsoft.com/office/drawing/2014/main" id="{24934A4D-BC62-437A-8C1E-2AC21ED1F33E}"/>
              </a:ext>
            </a:extLst>
          </p:cNvPr>
          <p:cNvSpPr txBox="1"/>
          <p:nvPr/>
        </p:nvSpPr>
        <p:spPr>
          <a:xfrm flipH="1">
            <a:off x="2018196" y="65172"/>
            <a:ext cx="4634801" cy="584775"/>
          </a:xfrm>
          <a:prstGeom prst="rect">
            <a:avLst/>
          </a:prstGeom>
          <a:noFill/>
        </p:spPr>
        <p:txBody>
          <a:bodyPr wrap="square" rtlCol="0">
            <a:spAutoFit/>
          </a:bodyPr>
          <a:lstStyle/>
          <a:p>
            <a:r>
              <a:rPr lang="en-US" sz="3200" b="1" dirty="0">
                <a:solidFill>
                  <a:schemeClr val="bg1"/>
                </a:solidFill>
              </a:rPr>
              <a:t>Contents</a:t>
            </a:r>
            <a:endParaRPr lang="en-IN" sz="3200" b="1" dirty="0">
              <a:solidFill>
                <a:schemeClr val="bg1"/>
              </a:solidFill>
            </a:endParaRPr>
          </a:p>
        </p:txBody>
      </p:sp>
    </p:spTree>
    <p:extLst>
      <p:ext uri="{BB962C8B-B14F-4D97-AF65-F5344CB8AC3E}">
        <p14:creationId xmlns:p14="http://schemas.microsoft.com/office/powerpoint/2010/main" val="10950559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B0C5EFC-E7E6-4252-B6B6-911E3B9947B6}"/>
              </a:ext>
            </a:extLst>
          </p:cNvPr>
          <p:cNvSpPr>
            <a:spLocks noGrp="1"/>
          </p:cNvSpPr>
          <p:nvPr>
            <p:ph type="body" sz="quarter" idx="11"/>
          </p:nvPr>
        </p:nvSpPr>
        <p:spPr>
          <a:xfrm>
            <a:off x="0" y="195486"/>
            <a:ext cx="8532440" cy="288032"/>
          </a:xfrm>
        </p:spPr>
        <p:txBody>
          <a:bodyPr/>
          <a:lstStyle/>
          <a:p>
            <a:pPr marL="171450" indent="-171450">
              <a:buFont typeface="Arial" panose="020B0604020202020204" pitchFamily="34" charset="0"/>
              <a:buChar char="•"/>
            </a:pPr>
            <a:r>
              <a:rPr lang="en-US" sz="1400" dirty="0"/>
              <a:t> Other than that we have the Adjoint of matrix A, Transpose of matrix A, Inverse of Matrices A and B and Determinant of matrices A and B.</a:t>
            </a:r>
            <a:endParaRPr lang="en-IN" sz="1400" dirty="0"/>
          </a:p>
        </p:txBody>
      </p:sp>
      <p:pic>
        <p:nvPicPr>
          <p:cNvPr id="5" name="Picture 4">
            <a:extLst>
              <a:ext uri="{FF2B5EF4-FFF2-40B4-BE49-F238E27FC236}">
                <a16:creationId xmlns:a16="http://schemas.microsoft.com/office/drawing/2014/main" id="{73F2086B-2D91-43BC-9B54-5E31F57CE418}"/>
              </a:ext>
            </a:extLst>
          </p:cNvPr>
          <p:cNvPicPr>
            <a:picLocks noChangeAspect="1"/>
          </p:cNvPicPr>
          <p:nvPr/>
        </p:nvPicPr>
        <p:blipFill rotWithShape="1">
          <a:blip r:embed="rId2">
            <a:extLst>
              <a:ext uri="{28A0092B-C50C-407E-A947-70E740481C1C}">
                <a14:useLocalDpi xmlns:a14="http://schemas.microsoft.com/office/drawing/2010/main" val="0"/>
              </a:ext>
            </a:extLst>
          </a:blip>
          <a:srcRect l="10672" t="2401" r="35780" b="41911"/>
          <a:stretch/>
        </p:blipFill>
        <p:spPr>
          <a:xfrm>
            <a:off x="107504" y="771550"/>
            <a:ext cx="4320480" cy="2664296"/>
          </a:xfrm>
          <a:prstGeom prst="rect">
            <a:avLst/>
          </a:prstGeom>
        </p:spPr>
      </p:pic>
      <p:pic>
        <p:nvPicPr>
          <p:cNvPr id="11" name="Picture 10">
            <a:extLst>
              <a:ext uri="{FF2B5EF4-FFF2-40B4-BE49-F238E27FC236}">
                <a16:creationId xmlns:a16="http://schemas.microsoft.com/office/drawing/2014/main" id="{41FFEBB4-BE19-40A7-9F1F-3602BF2671C1}"/>
              </a:ext>
            </a:extLst>
          </p:cNvPr>
          <p:cNvPicPr>
            <a:picLocks noChangeAspect="1"/>
          </p:cNvPicPr>
          <p:nvPr/>
        </p:nvPicPr>
        <p:blipFill rotWithShape="1">
          <a:blip r:embed="rId3">
            <a:extLst>
              <a:ext uri="{28A0092B-C50C-407E-A947-70E740481C1C}">
                <a14:useLocalDpi xmlns:a14="http://schemas.microsoft.com/office/drawing/2010/main" val="0"/>
              </a:ext>
            </a:extLst>
          </a:blip>
          <a:srcRect l="10429" t="2684" r="36021" b="43349"/>
          <a:stretch/>
        </p:blipFill>
        <p:spPr>
          <a:xfrm>
            <a:off x="4644009" y="2499742"/>
            <a:ext cx="4392488" cy="2497915"/>
          </a:xfrm>
          <a:prstGeom prst="rect">
            <a:avLst/>
          </a:prstGeom>
        </p:spPr>
      </p:pic>
      <p:sp>
        <p:nvSpPr>
          <p:cNvPr id="16" name="TextBox 15">
            <a:extLst>
              <a:ext uri="{FF2B5EF4-FFF2-40B4-BE49-F238E27FC236}">
                <a16:creationId xmlns:a16="http://schemas.microsoft.com/office/drawing/2014/main" id="{F3DEBE43-159D-466B-BEDB-DAD7E7099E36}"/>
              </a:ext>
            </a:extLst>
          </p:cNvPr>
          <p:cNvSpPr txBox="1"/>
          <p:nvPr/>
        </p:nvSpPr>
        <p:spPr>
          <a:xfrm>
            <a:off x="4644009" y="1337741"/>
            <a:ext cx="2304256" cy="307777"/>
          </a:xfrm>
          <a:prstGeom prst="rect">
            <a:avLst/>
          </a:prstGeom>
          <a:noFill/>
        </p:spPr>
        <p:txBody>
          <a:bodyPr wrap="square" rtlCol="0">
            <a:spAutoFit/>
          </a:bodyPr>
          <a:lstStyle/>
          <a:p>
            <a:pPr marL="285750" indent="-285750">
              <a:buFont typeface="Courier New" panose="02070309020205020404" pitchFamily="49" charset="0"/>
              <a:buChar char="o"/>
            </a:pPr>
            <a:r>
              <a:rPr lang="en-US" sz="1400" dirty="0">
                <a:solidFill>
                  <a:schemeClr val="bg1"/>
                </a:solidFill>
              </a:rPr>
              <a:t>Inverse of Matrix B</a:t>
            </a:r>
            <a:endParaRPr lang="en-IN" sz="1400" dirty="0">
              <a:solidFill>
                <a:schemeClr val="bg1"/>
              </a:solidFill>
            </a:endParaRPr>
          </a:p>
        </p:txBody>
      </p:sp>
      <p:sp>
        <p:nvSpPr>
          <p:cNvPr id="17" name="TextBox 16">
            <a:extLst>
              <a:ext uri="{FF2B5EF4-FFF2-40B4-BE49-F238E27FC236}">
                <a16:creationId xmlns:a16="http://schemas.microsoft.com/office/drawing/2014/main" id="{EF54892D-2F6A-4409-BDBE-1500D914BED6}"/>
              </a:ext>
            </a:extLst>
          </p:cNvPr>
          <p:cNvSpPr txBox="1"/>
          <p:nvPr/>
        </p:nvSpPr>
        <p:spPr>
          <a:xfrm>
            <a:off x="2087725" y="4064173"/>
            <a:ext cx="2448272" cy="307777"/>
          </a:xfrm>
          <a:prstGeom prst="rect">
            <a:avLst/>
          </a:prstGeom>
          <a:noFill/>
        </p:spPr>
        <p:txBody>
          <a:bodyPr wrap="square" rtlCol="0">
            <a:spAutoFit/>
          </a:bodyPr>
          <a:lstStyle/>
          <a:p>
            <a:pPr marL="285750" indent="-285750">
              <a:buFont typeface="Courier New" panose="02070309020205020404" pitchFamily="49" charset="0"/>
              <a:buChar char="o"/>
            </a:pPr>
            <a:r>
              <a:rPr lang="en-US" sz="1400" dirty="0">
                <a:solidFill>
                  <a:schemeClr val="bg1"/>
                </a:solidFill>
              </a:rPr>
              <a:t>Determinant of Matrix B</a:t>
            </a:r>
            <a:endParaRPr lang="en-IN" sz="1400" dirty="0">
              <a:solidFill>
                <a:schemeClr val="bg1"/>
              </a:solidFill>
            </a:endParaRPr>
          </a:p>
        </p:txBody>
      </p:sp>
    </p:spTree>
    <p:extLst>
      <p:ext uri="{BB962C8B-B14F-4D97-AF65-F5344CB8AC3E}">
        <p14:creationId xmlns:p14="http://schemas.microsoft.com/office/powerpoint/2010/main" val="42896199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F3FB81-2610-430E-97CC-F09D8218A203}"/>
              </a:ext>
            </a:extLst>
          </p:cNvPr>
          <p:cNvPicPr>
            <a:picLocks noChangeAspect="1"/>
          </p:cNvPicPr>
          <p:nvPr/>
        </p:nvPicPr>
        <p:blipFill>
          <a:blip r:embed="rId2"/>
          <a:stretch>
            <a:fillRect/>
          </a:stretch>
        </p:blipFill>
        <p:spPr>
          <a:xfrm>
            <a:off x="107504" y="123478"/>
            <a:ext cx="4269871" cy="2448272"/>
          </a:xfrm>
          <a:prstGeom prst="rect">
            <a:avLst/>
          </a:prstGeom>
        </p:spPr>
      </p:pic>
      <p:pic>
        <p:nvPicPr>
          <p:cNvPr id="3" name="Picture 2">
            <a:extLst>
              <a:ext uri="{FF2B5EF4-FFF2-40B4-BE49-F238E27FC236}">
                <a16:creationId xmlns:a16="http://schemas.microsoft.com/office/drawing/2014/main" id="{198B34DB-961E-4B20-AF47-DD0AAE53C2C4}"/>
              </a:ext>
            </a:extLst>
          </p:cNvPr>
          <p:cNvPicPr>
            <a:picLocks noChangeAspect="1"/>
          </p:cNvPicPr>
          <p:nvPr/>
        </p:nvPicPr>
        <p:blipFill>
          <a:blip r:embed="rId3"/>
          <a:stretch>
            <a:fillRect/>
          </a:stretch>
        </p:blipFill>
        <p:spPr>
          <a:xfrm>
            <a:off x="4427984" y="2283718"/>
            <a:ext cx="4608512" cy="2707714"/>
          </a:xfrm>
          <a:prstGeom prst="rect">
            <a:avLst/>
          </a:prstGeom>
        </p:spPr>
      </p:pic>
      <p:sp>
        <p:nvSpPr>
          <p:cNvPr id="4" name="TextBox 3">
            <a:extLst>
              <a:ext uri="{FF2B5EF4-FFF2-40B4-BE49-F238E27FC236}">
                <a16:creationId xmlns:a16="http://schemas.microsoft.com/office/drawing/2014/main" id="{C1215E2F-EF84-4EA6-900C-7AADE461D9D1}"/>
              </a:ext>
            </a:extLst>
          </p:cNvPr>
          <p:cNvSpPr txBox="1"/>
          <p:nvPr/>
        </p:nvSpPr>
        <p:spPr>
          <a:xfrm>
            <a:off x="4572000" y="771550"/>
            <a:ext cx="2016224" cy="307777"/>
          </a:xfrm>
          <a:prstGeom prst="rect">
            <a:avLst/>
          </a:prstGeom>
          <a:noFill/>
        </p:spPr>
        <p:txBody>
          <a:bodyPr wrap="square" rtlCol="0">
            <a:spAutoFit/>
          </a:bodyPr>
          <a:lstStyle/>
          <a:p>
            <a:pPr marL="285750" indent="-285750">
              <a:buFont typeface="Courier New" panose="02070309020205020404" pitchFamily="49" charset="0"/>
              <a:buChar char="o"/>
            </a:pPr>
            <a:r>
              <a:rPr lang="en-US" sz="1400" dirty="0">
                <a:solidFill>
                  <a:schemeClr val="bg1"/>
                </a:solidFill>
              </a:rPr>
              <a:t>Adjoint of Matrix A</a:t>
            </a:r>
            <a:endParaRPr lang="en-IN" sz="1400" dirty="0">
              <a:solidFill>
                <a:schemeClr val="bg1"/>
              </a:solidFill>
            </a:endParaRPr>
          </a:p>
        </p:txBody>
      </p:sp>
      <p:sp>
        <p:nvSpPr>
          <p:cNvPr id="5" name="TextBox 4">
            <a:extLst>
              <a:ext uri="{FF2B5EF4-FFF2-40B4-BE49-F238E27FC236}">
                <a16:creationId xmlns:a16="http://schemas.microsoft.com/office/drawing/2014/main" id="{5A044D6B-C326-4E14-AF4C-ABF0D2F8C16F}"/>
              </a:ext>
            </a:extLst>
          </p:cNvPr>
          <p:cNvSpPr txBox="1"/>
          <p:nvPr/>
        </p:nvSpPr>
        <p:spPr>
          <a:xfrm>
            <a:off x="1907704" y="3589020"/>
            <a:ext cx="2304256" cy="307777"/>
          </a:xfrm>
          <a:prstGeom prst="rect">
            <a:avLst/>
          </a:prstGeom>
          <a:noFill/>
        </p:spPr>
        <p:txBody>
          <a:bodyPr wrap="square" rtlCol="0">
            <a:spAutoFit/>
          </a:bodyPr>
          <a:lstStyle/>
          <a:p>
            <a:pPr marL="285750" indent="-285750">
              <a:buFont typeface="Courier New" panose="02070309020205020404" pitchFamily="49" charset="0"/>
              <a:buChar char="o"/>
            </a:pPr>
            <a:r>
              <a:rPr lang="en-US" sz="1400" dirty="0">
                <a:solidFill>
                  <a:schemeClr val="bg1"/>
                </a:solidFill>
              </a:rPr>
              <a:t>Transpose of Matrix A</a:t>
            </a:r>
            <a:endParaRPr lang="en-IN" sz="1400" dirty="0">
              <a:solidFill>
                <a:schemeClr val="bg1"/>
              </a:solidFill>
            </a:endParaRPr>
          </a:p>
        </p:txBody>
      </p:sp>
    </p:spTree>
    <p:extLst>
      <p:ext uri="{BB962C8B-B14F-4D97-AF65-F5344CB8AC3E}">
        <p14:creationId xmlns:p14="http://schemas.microsoft.com/office/powerpoint/2010/main" val="3303496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3"/>
          <p:cNvSpPr txBox="1">
            <a:spLocks/>
          </p:cNvSpPr>
          <p:nvPr/>
        </p:nvSpPr>
        <p:spPr>
          <a:xfrm>
            <a:off x="1043608" y="2473864"/>
            <a:ext cx="2592288" cy="105468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110000"/>
              </a:lnSpc>
              <a:buNone/>
            </a:pPr>
            <a:r>
              <a:rPr lang="en-US" altLang="ko-KR" sz="2400" b="1" dirty="0">
                <a:solidFill>
                  <a:schemeClr val="bg1"/>
                </a:solidFill>
                <a:cs typeface="Arial" pitchFamily="34" charset="0"/>
              </a:rPr>
              <a:t>Conclusion</a:t>
            </a:r>
          </a:p>
        </p:txBody>
      </p:sp>
      <p:sp>
        <p:nvSpPr>
          <p:cNvPr id="10" name="TextBox 9"/>
          <p:cNvSpPr txBox="1"/>
          <p:nvPr/>
        </p:nvSpPr>
        <p:spPr>
          <a:xfrm>
            <a:off x="4139952" y="1689034"/>
            <a:ext cx="4320480" cy="1569660"/>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We would like to conclude this presentation by saying that matrices are useful in many ways. For example, transformation matrices are commonly used in computer graphics and image processing as well as computer generated images that have a reflection and disorientation effect what we presented was only a small fish in a big ocean called matrices. We showed how much can be done using matrices but there can me many additions in the future.</a:t>
            </a:r>
          </a:p>
        </p:txBody>
      </p:sp>
      <p:pic>
        <p:nvPicPr>
          <p:cNvPr id="4" name="Picture Placeholder 3">
            <a:extLst>
              <a:ext uri="{FF2B5EF4-FFF2-40B4-BE49-F238E27FC236}">
                <a16:creationId xmlns:a16="http://schemas.microsoft.com/office/drawing/2014/main" id="{95E1474C-E93E-4CCB-B9C4-D28E16862AA1}"/>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3762" b="13762"/>
          <a:stretch>
            <a:fillRect/>
          </a:stretch>
        </p:blipFill>
        <p:spPr/>
      </p:pic>
      <p:pic>
        <p:nvPicPr>
          <p:cNvPr id="8" name="Picture Placeholder 7">
            <a:extLst>
              <a:ext uri="{FF2B5EF4-FFF2-40B4-BE49-F238E27FC236}">
                <a16:creationId xmlns:a16="http://schemas.microsoft.com/office/drawing/2014/main" id="{8302E841-45B3-4AB7-A5D5-732131DC3C24}"/>
              </a:ext>
            </a:extLst>
          </p:cNvPr>
          <p:cNvPicPr>
            <a:picLocks noGrp="1" noChangeAspect="1"/>
          </p:cNvPicPr>
          <p:nvPr>
            <p:ph type="pic" idx="10"/>
          </p:nvPr>
        </p:nvPicPr>
        <p:blipFill>
          <a:blip r:embed="rId2">
            <a:extLst>
              <a:ext uri="{28A0092B-C50C-407E-A947-70E740481C1C}">
                <a14:useLocalDpi xmlns:a14="http://schemas.microsoft.com/office/drawing/2010/main" val="0"/>
              </a:ext>
            </a:extLst>
          </a:blip>
          <a:srcRect t="13762" b="13762"/>
          <a:stretch>
            <a:fillRect/>
          </a:stretch>
        </p:blipFill>
        <p:spPr>
          <a:xfrm flipV="1">
            <a:off x="467544" y="3795886"/>
            <a:ext cx="3312368" cy="1347614"/>
          </a:xfrm>
        </p:spPr>
      </p:pic>
    </p:spTree>
    <p:extLst>
      <p:ext uri="{BB962C8B-B14F-4D97-AF65-F5344CB8AC3E}">
        <p14:creationId xmlns:p14="http://schemas.microsoft.com/office/powerpoint/2010/main" val="18943289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57A7BD"/>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solidFill>
                  <a:schemeClr val="bg1"/>
                </a:solidFill>
              </a:rPr>
              <a:t>Thank you</a:t>
            </a:r>
            <a:endParaRPr lang="ko-KR" altLang="en-US" dirty="0">
              <a:solidFill>
                <a:schemeClr val="bg1"/>
              </a:solidFill>
            </a:endParaRPr>
          </a:p>
        </p:txBody>
      </p:sp>
      <p:sp>
        <p:nvSpPr>
          <p:cNvPr id="3" name="Text Placeholder 2"/>
          <p:cNvSpPr>
            <a:spLocks noGrp="1"/>
          </p:cNvSpPr>
          <p:nvPr>
            <p:ph type="body" sz="quarter" idx="11"/>
          </p:nvPr>
        </p:nvSpPr>
        <p:spPr/>
        <p:txBody>
          <a:bodyPr/>
          <a:lstStyle/>
          <a:p>
            <a:pPr lvl="0"/>
            <a:r>
              <a:rPr lang="en-US" altLang="ko-KR" dirty="0"/>
              <a:t>By  Anika &amp; Archana V. Bhat</a:t>
            </a:r>
            <a:endParaRPr lang="en-US" altLang="ko-KR" dirty="0">
              <a:solidFill>
                <a:schemeClr val="bg1"/>
              </a:solidFill>
            </a:endParaRPr>
          </a:p>
        </p:txBody>
      </p:sp>
    </p:spTree>
    <p:extLst>
      <p:ext uri="{BB962C8B-B14F-4D97-AF65-F5344CB8AC3E}">
        <p14:creationId xmlns:p14="http://schemas.microsoft.com/office/powerpoint/2010/main" val="61455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92288" y="2499742"/>
            <a:ext cx="2359424" cy="576063"/>
          </a:xfrm>
        </p:spPr>
        <p:txBody>
          <a:bodyPr/>
          <a:lstStyle/>
          <a:p>
            <a:r>
              <a:rPr lang="en-US" altLang="ko-KR" sz="4000" dirty="0">
                <a:latin typeface="Bahnschrift Condensed" panose="020B0502040204020203" pitchFamily="34" charset="0"/>
              </a:rPr>
              <a:t>Architecture Diagram</a:t>
            </a:r>
            <a:endParaRPr lang="ko-KR" altLang="en-US" sz="4000" dirty="0">
              <a:latin typeface="Bahnschrift Condensed" panose="020B0502040204020203" pitchFamily="34" charset="0"/>
            </a:endParaRPr>
          </a:p>
        </p:txBody>
      </p:sp>
    </p:spTree>
    <p:extLst>
      <p:ext uri="{BB962C8B-B14F-4D97-AF65-F5344CB8AC3E}">
        <p14:creationId xmlns:p14="http://schemas.microsoft.com/office/powerpoint/2010/main" val="3239406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475656" y="1059582"/>
            <a:ext cx="7524328" cy="288032"/>
          </a:xfrm>
        </p:spPr>
        <p:txBody>
          <a:bodyPr/>
          <a:lstStyle/>
          <a:p>
            <a:pPr lvl="0"/>
            <a:endParaRPr lang="en-US" altLang="ko-KR" dirty="0"/>
          </a:p>
        </p:txBody>
      </p:sp>
      <p:sp>
        <p:nvSpPr>
          <p:cNvPr id="29" name="Rounded Rectangle 27"/>
          <p:cNvSpPr/>
          <p:nvPr/>
        </p:nvSpPr>
        <p:spPr>
          <a:xfrm>
            <a:off x="4963522" y="1796330"/>
            <a:ext cx="331579" cy="254696"/>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aphicFrame>
        <p:nvGraphicFramePr>
          <p:cNvPr id="19" name="Diagram 18">
            <a:extLst>
              <a:ext uri="{FF2B5EF4-FFF2-40B4-BE49-F238E27FC236}">
                <a16:creationId xmlns:a16="http://schemas.microsoft.com/office/drawing/2014/main" id="{6A9F3986-8E06-4994-AED4-A86ECB2459F6}"/>
              </a:ext>
            </a:extLst>
          </p:cNvPr>
          <p:cNvGraphicFramePr/>
          <p:nvPr>
            <p:extLst>
              <p:ext uri="{D42A27DB-BD31-4B8C-83A1-F6EECF244321}">
                <p14:modId xmlns:p14="http://schemas.microsoft.com/office/powerpoint/2010/main" val="3732692289"/>
              </p:ext>
            </p:extLst>
          </p:nvPr>
        </p:nvGraphicFramePr>
        <p:xfrm>
          <a:off x="0" y="0"/>
          <a:ext cx="9144000" cy="5143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21" name="Straight Connector 20">
            <a:extLst>
              <a:ext uri="{FF2B5EF4-FFF2-40B4-BE49-F238E27FC236}">
                <a16:creationId xmlns:a16="http://schemas.microsoft.com/office/drawing/2014/main" id="{DA91C3BA-EB74-4033-80E3-67B303820DD6}"/>
              </a:ext>
            </a:extLst>
          </p:cNvPr>
          <p:cNvCxnSpPr>
            <a:cxnSpLocks/>
          </p:cNvCxnSpPr>
          <p:nvPr/>
        </p:nvCxnSpPr>
        <p:spPr>
          <a:xfrm>
            <a:off x="1835696" y="2211710"/>
            <a:ext cx="64807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A514339-C492-44E8-AF5B-4F4212F0F69E}"/>
              </a:ext>
            </a:extLst>
          </p:cNvPr>
          <p:cNvCxnSpPr>
            <a:cxnSpLocks/>
          </p:cNvCxnSpPr>
          <p:nvPr/>
        </p:nvCxnSpPr>
        <p:spPr>
          <a:xfrm>
            <a:off x="2483767" y="2211710"/>
            <a:ext cx="0" cy="1224136"/>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D932402F-BD61-4AE7-B1A5-120BB0B640EF}"/>
              </a:ext>
            </a:extLst>
          </p:cNvPr>
          <p:cNvCxnSpPr>
            <a:cxnSpLocks/>
          </p:cNvCxnSpPr>
          <p:nvPr/>
        </p:nvCxnSpPr>
        <p:spPr>
          <a:xfrm flipH="1">
            <a:off x="1835696" y="3435846"/>
            <a:ext cx="648071" cy="0"/>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02EB9FF7-2A6F-4344-93CD-E4980737D2F2}"/>
              </a:ext>
            </a:extLst>
          </p:cNvPr>
          <p:cNvCxnSpPr>
            <a:cxnSpLocks/>
          </p:cNvCxnSpPr>
          <p:nvPr/>
        </p:nvCxnSpPr>
        <p:spPr>
          <a:xfrm flipV="1">
            <a:off x="2483767" y="2787774"/>
            <a:ext cx="722578" cy="11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42" name="Diagram 41">
            <a:extLst>
              <a:ext uri="{FF2B5EF4-FFF2-40B4-BE49-F238E27FC236}">
                <a16:creationId xmlns:a16="http://schemas.microsoft.com/office/drawing/2014/main" id="{1ED3BB2E-9C14-4E78-9CCA-324A34C0B149}"/>
              </a:ext>
            </a:extLst>
          </p:cNvPr>
          <p:cNvGraphicFramePr/>
          <p:nvPr>
            <p:extLst>
              <p:ext uri="{D42A27DB-BD31-4B8C-83A1-F6EECF244321}">
                <p14:modId xmlns:p14="http://schemas.microsoft.com/office/powerpoint/2010/main" val="4043226697"/>
              </p:ext>
            </p:extLst>
          </p:nvPr>
        </p:nvGraphicFramePr>
        <p:xfrm>
          <a:off x="0" y="0"/>
          <a:ext cx="9144000" cy="51435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44" name="Straight Connector 43">
            <a:extLst>
              <a:ext uri="{FF2B5EF4-FFF2-40B4-BE49-F238E27FC236}">
                <a16:creationId xmlns:a16="http://schemas.microsoft.com/office/drawing/2014/main" id="{AEF32DD5-91FF-4003-9BDA-637EFC714825}"/>
              </a:ext>
            </a:extLst>
          </p:cNvPr>
          <p:cNvCxnSpPr>
            <a:cxnSpLocks/>
          </p:cNvCxnSpPr>
          <p:nvPr/>
        </p:nvCxnSpPr>
        <p:spPr>
          <a:xfrm flipV="1">
            <a:off x="3232209" y="2063306"/>
            <a:ext cx="0" cy="14401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DE10717-B868-4021-8FF8-A8EFF1D438AD}"/>
              </a:ext>
            </a:extLst>
          </p:cNvPr>
          <p:cNvCxnSpPr>
            <a:cxnSpLocks/>
          </p:cNvCxnSpPr>
          <p:nvPr/>
        </p:nvCxnSpPr>
        <p:spPr>
          <a:xfrm>
            <a:off x="3232209" y="2051026"/>
            <a:ext cx="116660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78428EB-62C1-40C2-9536-F5AD82D44950}"/>
              </a:ext>
            </a:extLst>
          </p:cNvPr>
          <p:cNvCxnSpPr>
            <a:cxnSpLocks/>
          </p:cNvCxnSpPr>
          <p:nvPr/>
        </p:nvCxnSpPr>
        <p:spPr>
          <a:xfrm>
            <a:off x="3206345" y="2783386"/>
            <a:ext cx="114963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AA30723B-95F1-469A-A30F-6846D7BFA92D}"/>
              </a:ext>
            </a:extLst>
          </p:cNvPr>
          <p:cNvCxnSpPr>
            <a:cxnSpLocks/>
          </p:cNvCxnSpPr>
          <p:nvPr/>
        </p:nvCxnSpPr>
        <p:spPr>
          <a:xfrm flipV="1">
            <a:off x="3232209" y="3506567"/>
            <a:ext cx="1123767" cy="118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FCDF2B5A-F418-41CA-A75D-2ADABF3A5C40}"/>
              </a:ext>
            </a:extLst>
          </p:cNvPr>
          <p:cNvCxnSpPr/>
          <p:nvPr/>
        </p:nvCxnSpPr>
        <p:spPr>
          <a:xfrm flipV="1">
            <a:off x="1469604" y="915566"/>
            <a:ext cx="0" cy="12241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E84AF03-D4E2-45C2-A174-5F2443C1643F}"/>
              </a:ext>
            </a:extLst>
          </p:cNvPr>
          <p:cNvCxnSpPr/>
          <p:nvPr/>
        </p:nvCxnSpPr>
        <p:spPr>
          <a:xfrm>
            <a:off x="1489603" y="915566"/>
            <a:ext cx="216024" cy="0"/>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C877AAF2-B5B0-4E55-9B21-F35945B2FB8F}"/>
              </a:ext>
            </a:extLst>
          </p:cNvPr>
          <p:cNvCxnSpPr/>
          <p:nvPr/>
        </p:nvCxnSpPr>
        <p:spPr>
          <a:xfrm>
            <a:off x="1705627" y="285800"/>
            <a:ext cx="0" cy="1368152"/>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FAA2842A-25BF-41C3-A3D8-4C1417EEFD3A}"/>
              </a:ext>
            </a:extLst>
          </p:cNvPr>
          <p:cNvCxnSpPr/>
          <p:nvPr/>
        </p:nvCxnSpPr>
        <p:spPr>
          <a:xfrm>
            <a:off x="1705627" y="285800"/>
            <a:ext cx="72008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DBF8BE3D-384A-4C8C-A42D-8FFC3DF2F92D}"/>
              </a:ext>
            </a:extLst>
          </p:cNvPr>
          <p:cNvCxnSpPr/>
          <p:nvPr/>
        </p:nvCxnSpPr>
        <p:spPr>
          <a:xfrm>
            <a:off x="1705627" y="699542"/>
            <a:ext cx="72008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E7BAF7ED-F811-4010-9864-0EB1CEF6537D}"/>
              </a:ext>
            </a:extLst>
          </p:cNvPr>
          <p:cNvCxnSpPr/>
          <p:nvPr/>
        </p:nvCxnSpPr>
        <p:spPr>
          <a:xfrm>
            <a:off x="1705627" y="1203598"/>
            <a:ext cx="6480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10110332-2B8E-441F-8B1A-E7158F626DDB}"/>
              </a:ext>
            </a:extLst>
          </p:cNvPr>
          <p:cNvCxnSpPr/>
          <p:nvPr/>
        </p:nvCxnSpPr>
        <p:spPr>
          <a:xfrm>
            <a:off x="1705627" y="1651298"/>
            <a:ext cx="6480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EA16D230-5514-4ED8-9440-82B05622BFBE}"/>
              </a:ext>
            </a:extLst>
          </p:cNvPr>
          <p:cNvCxnSpPr/>
          <p:nvPr/>
        </p:nvCxnSpPr>
        <p:spPr>
          <a:xfrm>
            <a:off x="1583667" y="3842330"/>
            <a:ext cx="0" cy="576064"/>
          </a:xfrm>
          <a:prstGeom prst="line">
            <a:avLst/>
          </a:prstGeom>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68B25961-7122-414F-8C4E-EDCBB51397CF}"/>
              </a:ext>
            </a:extLst>
          </p:cNvPr>
          <p:cNvCxnSpPr/>
          <p:nvPr/>
        </p:nvCxnSpPr>
        <p:spPr>
          <a:xfrm>
            <a:off x="1583667" y="4418394"/>
            <a:ext cx="324036" cy="0"/>
          </a:xfrm>
          <a:prstGeom prst="line">
            <a:avLst/>
          </a:prstGeom>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274EC520-03A0-4442-B3BA-D7C9A43CB367}"/>
              </a:ext>
            </a:extLst>
          </p:cNvPr>
          <p:cNvCxnSpPr/>
          <p:nvPr/>
        </p:nvCxnSpPr>
        <p:spPr>
          <a:xfrm>
            <a:off x="1907703" y="4193252"/>
            <a:ext cx="0" cy="432048"/>
          </a:xfrm>
          <a:prstGeom prst="line">
            <a:avLst/>
          </a:prstGeom>
        </p:spPr>
        <p:style>
          <a:lnRef idx="1">
            <a:schemeClr val="dk1"/>
          </a:lnRef>
          <a:fillRef idx="0">
            <a:schemeClr val="dk1"/>
          </a:fillRef>
          <a:effectRef idx="0">
            <a:schemeClr val="dk1"/>
          </a:effectRef>
          <a:fontRef idx="minor">
            <a:schemeClr val="tx1"/>
          </a:fontRef>
        </p:style>
      </p:cxnSp>
      <p:cxnSp>
        <p:nvCxnSpPr>
          <p:cNvPr id="79" name="Straight Arrow Connector 78">
            <a:extLst>
              <a:ext uri="{FF2B5EF4-FFF2-40B4-BE49-F238E27FC236}">
                <a16:creationId xmlns:a16="http://schemas.microsoft.com/office/drawing/2014/main" id="{7F217E39-62BB-496B-973A-408AB7FF9278}"/>
              </a:ext>
            </a:extLst>
          </p:cNvPr>
          <p:cNvCxnSpPr/>
          <p:nvPr/>
        </p:nvCxnSpPr>
        <p:spPr>
          <a:xfrm>
            <a:off x="1907703" y="4193252"/>
            <a:ext cx="50405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1" name="Straight Arrow Connector 80">
            <a:extLst>
              <a:ext uri="{FF2B5EF4-FFF2-40B4-BE49-F238E27FC236}">
                <a16:creationId xmlns:a16="http://schemas.microsoft.com/office/drawing/2014/main" id="{8AB0D60D-244C-428A-A48C-F8F7185969BC}"/>
              </a:ext>
            </a:extLst>
          </p:cNvPr>
          <p:cNvCxnSpPr/>
          <p:nvPr/>
        </p:nvCxnSpPr>
        <p:spPr>
          <a:xfrm>
            <a:off x="1907703" y="4634428"/>
            <a:ext cx="50405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D4607B7B-5F57-4C3A-89D4-3AACAF6CB3E7}"/>
              </a:ext>
            </a:extLst>
          </p:cNvPr>
          <p:cNvCxnSpPr/>
          <p:nvPr/>
        </p:nvCxnSpPr>
        <p:spPr>
          <a:xfrm>
            <a:off x="4355976" y="232812"/>
            <a:ext cx="194421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C0A79955-C735-4491-9F8C-55225097F649}"/>
              </a:ext>
            </a:extLst>
          </p:cNvPr>
          <p:cNvCxnSpPr>
            <a:cxnSpLocks/>
          </p:cNvCxnSpPr>
          <p:nvPr/>
        </p:nvCxnSpPr>
        <p:spPr>
          <a:xfrm>
            <a:off x="6295216" y="232812"/>
            <a:ext cx="0" cy="4392488"/>
          </a:xfrm>
          <a:prstGeom prst="line">
            <a:avLst/>
          </a:prstGeom>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ED253198-FC68-4674-9217-C1E56EE8B8EA}"/>
              </a:ext>
            </a:extLst>
          </p:cNvPr>
          <p:cNvCxnSpPr/>
          <p:nvPr/>
        </p:nvCxnSpPr>
        <p:spPr>
          <a:xfrm>
            <a:off x="4138016" y="4625300"/>
            <a:ext cx="2153410" cy="0"/>
          </a:xfrm>
          <a:prstGeom prst="line">
            <a:avLst/>
          </a:prstGeom>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A45B729A-670C-42B9-9157-BBD7EDCE5F58}"/>
              </a:ext>
            </a:extLst>
          </p:cNvPr>
          <p:cNvCxnSpPr>
            <a:cxnSpLocks/>
          </p:cNvCxnSpPr>
          <p:nvPr/>
        </p:nvCxnSpPr>
        <p:spPr>
          <a:xfrm>
            <a:off x="3555122" y="743000"/>
            <a:ext cx="2736304" cy="0"/>
          </a:xfrm>
          <a:prstGeom prst="line">
            <a:avLst/>
          </a:prstGeom>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16F8FA9E-360D-48E8-84FC-85EFB6ED0A83}"/>
              </a:ext>
            </a:extLst>
          </p:cNvPr>
          <p:cNvCxnSpPr/>
          <p:nvPr/>
        </p:nvCxnSpPr>
        <p:spPr>
          <a:xfrm>
            <a:off x="4275202" y="1203598"/>
            <a:ext cx="2016224" cy="0"/>
          </a:xfrm>
          <a:prstGeom prst="line">
            <a:avLst/>
          </a:prstGeom>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10475FC9-608B-44B8-8992-9F2B1A3AD7A4}"/>
              </a:ext>
            </a:extLst>
          </p:cNvPr>
          <p:cNvCxnSpPr/>
          <p:nvPr/>
        </p:nvCxnSpPr>
        <p:spPr>
          <a:xfrm>
            <a:off x="4174020" y="1707654"/>
            <a:ext cx="2117406" cy="0"/>
          </a:xfrm>
          <a:prstGeom prst="line">
            <a:avLst/>
          </a:prstGeom>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2049803C-ED78-40B4-9B94-347993029324}"/>
              </a:ext>
            </a:extLst>
          </p:cNvPr>
          <p:cNvCxnSpPr/>
          <p:nvPr/>
        </p:nvCxnSpPr>
        <p:spPr>
          <a:xfrm flipV="1">
            <a:off x="5857117" y="2100443"/>
            <a:ext cx="414300" cy="9153"/>
          </a:xfrm>
          <a:prstGeom prst="line">
            <a:avLst/>
          </a:prstGeom>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4A78C387-18CB-49D5-9A5F-209DF5E7B508}"/>
              </a:ext>
            </a:extLst>
          </p:cNvPr>
          <p:cNvCxnSpPr>
            <a:cxnSpLocks/>
          </p:cNvCxnSpPr>
          <p:nvPr/>
        </p:nvCxnSpPr>
        <p:spPr>
          <a:xfrm>
            <a:off x="5968927" y="2761672"/>
            <a:ext cx="331265" cy="0"/>
          </a:xfrm>
          <a:prstGeom prst="line">
            <a:avLst/>
          </a:prstGeom>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510A2360-EFE5-4D11-9020-7CE289FFE988}"/>
              </a:ext>
            </a:extLst>
          </p:cNvPr>
          <p:cNvCxnSpPr>
            <a:cxnSpLocks/>
          </p:cNvCxnSpPr>
          <p:nvPr/>
        </p:nvCxnSpPr>
        <p:spPr>
          <a:xfrm>
            <a:off x="5968927" y="3291830"/>
            <a:ext cx="302490" cy="0"/>
          </a:xfrm>
          <a:prstGeom prst="line">
            <a:avLst/>
          </a:prstGeom>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CE7DEF7D-C572-40D4-9A8B-6F977325FE9A}"/>
              </a:ext>
            </a:extLst>
          </p:cNvPr>
          <p:cNvCxnSpPr/>
          <p:nvPr/>
        </p:nvCxnSpPr>
        <p:spPr>
          <a:xfrm>
            <a:off x="4398810" y="4155926"/>
            <a:ext cx="1901382" cy="0"/>
          </a:xfrm>
          <a:prstGeom prst="line">
            <a:avLst/>
          </a:prstGeom>
        </p:spPr>
        <p:style>
          <a:lnRef idx="1">
            <a:schemeClr val="dk1"/>
          </a:lnRef>
          <a:fillRef idx="0">
            <a:schemeClr val="dk1"/>
          </a:fillRef>
          <a:effectRef idx="0">
            <a:schemeClr val="dk1"/>
          </a:effectRef>
          <a:fontRef idx="minor">
            <a:schemeClr val="tx1"/>
          </a:fontRef>
        </p:style>
      </p:cxnSp>
      <p:cxnSp>
        <p:nvCxnSpPr>
          <p:cNvPr id="106" name="Straight Arrow Connector 105">
            <a:extLst>
              <a:ext uri="{FF2B5EF4-FFF2-40B4-BE49-F238E27FC236}">
                <a16:creationId xmlns:a16="http://schemas.microsoft.com/office/drawing/2014/main" id="{C4143619-0B36-4ED4-BB9B-DB8867093296}"/>
              </a:ext>
            </a:extLst>
          </p:cNvPr>
          <p:cNvCxnSpPr>
            <a:cxnSpLocks/>
          </p:cNvCxnSpPr>
          <p:nvPr/>
        </p:nvCxnSpPr>
        <p:spPr>
          <a:xfrm>
            <a:off x="6300192" y="2283718"/>
            <a:ext cx="10081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15111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9B6CC"/>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UML DIAGRAMS</a:t>
            </a:r>
            <a:endParaRPr lang="ko-KR" altLang="en-US" dirty="0">
              <a:solidFill>
                <a:schemeClr val="bg1"/>
              </a:solidFill>
            </a:endParaRPr>
          </a:p>
        </p:txBody>
      </p:sp>
      <p:sp>
        <p:nvSpPr>
          <p:cNvPr id="6" name="Pie 24">
            <a:extLst>
              <a:ext uri="{FF2B5EF4-FFF2-40B4-BE49-F238E27FC236}">
                <a16:creationId xmlns:a16="http://schemas.microsoft.com/office/drawing/2014/main" id="{A0DC9B67-A993-4059-849B-2380F6132C29}"/>
              </a:ext>
            </a:extLst>
          </p:cNvPr>
          <p:cNvSpPr/>
          <p:nvPr/>
        </p:nvSpPr>
        <p:spPr>
          <a:xfrm>
            <a:off x="1979712" y="2253238"/>
            <a:ext cx="792088" cy="761608"/>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Tree>
    <p:extLst>
      <p:ext uri="{BB962C8B-B14F-4D97-AF65-F5344CB8AC3E}">
        <p14:creationId xmlns:p14="http://schemas.microsoft.com/office/powerpoint/2010/main" val="3101234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197EF4-63C8-433C-BB36-EC9F8CCF1C24}"/>
              </a:ext>
            </a:extLst>
          </p:cNvPr>
          <p:cNvSpPr>
            <a:spLocks noGrp="1"/>
          </p:cNvSpPr>
          <p:nvPr>
            <p:ph type="body" sz="quarter" idx="10"/>
          </p:nvPr>
        </p:nvSpPr>
        <p:spPr/>
        <p:txBody>
          <a:bodyPr/>
          <a:lstStyle/>
          <a:p>
            <a:r>
              <a:rPr lang="en-US" dirty="0"/>
              <a:t>Sequence Diagram</a:t>
            </a:r>
            <a:endParaRPr lang="en-IN" dirty="0"/>
          </a:p>
        </p:txBody>
      </p:sp>
      <p:sp>
        <p:nvSpPr>
          <p:cNvPr id="3" name="Text Placeholder 2">
            <a:extLst>
              <a:ext uri="{FF2B5EF4-FFF2-40B4-BE49-F238E27FC236}">
                <a16:creationId xmlns:a16="http://schemas.microsoft.com/office/drawing/2014/main" id="{37E2F256-5FB4-4E32-8EA3-7BDF393792B2}"/>
              </a:ext>
            </a:extLst>
          </p:cNvPr>
          <p:cNvSpPr>
            <a:spLocks noGrp="1"/>
          </p:cNvSpPr>
          <p:nvPr>
            <p:ph type="body" sz="quarter" idx="11"/>
          </p:nvPr>
        </p:nvSpPr>
        <p:spPr/>
        <p:txBody>
          <a:bodyPr/>
          <a:lstStyle/>
          <a:p>
            <a:endParaRPr lang="en-IN"/>
          </a:p>
        </p:txBody>
      </p:sp>
    </p:spTree>
    <p:extLst>
      <p:ext uri="{BB962C8B-B14F-4D97-AF65-F5344CB8AC3E}">
        <p14:creationId xmlns:p14="http://schemas.microsoft.com/office/powerpoint/2010/main" val="2300264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637168-6F49-4B1C-8394-F2DE5A6935A7}"/>
              </a:ext>
            </a:extLst>
          </p:cNvPr>
          <p:cNvSpPr/>
          <p:nvPr/>
        </p:nvSpPr>
        <p:spPr>
          <a:xfrm>
            <a:off x="323528" y="179487"/>
            <a:ext cx="2088232"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275ACEFF-D675-43A9-BD20-6786EE790F19}"/>
              </a:ext>
            </a:extLst>
          </p:cNvPr>
          <p:cNvSpPr/>
          <p:nvPr/>
        </p:nvSpPr>
        <p:spPr>
          <a:xfrm>
            <a:off x="3419872" y="195486"/>
            <a:ext cx="2088232"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D980F9F3-5EA9-47A7-BD37-DC2E2F69DAB6}"/>
              </a:ext>
            </a:extLst>
          </p:cNvPr>
          <p:cNvSpPr/>
          <p:nvPr/>
        </p:nvSpPr>
        <p:spPr>
          <a:xfrm>
            <a:off x="6516216" y="195486"/>
            <a:ext cx="2088232"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837E2AD6-040B-45C8-BB96-391DB589FED8}"/>
              </a:ext>
            </a:extLst>
          </p:cNvPr>
          <p:cNvPicPr>
            <a:picLocks noChangeAspect="1"/>
          </p:cNvPicPr>
          <p:nvPr/>
        </p:nvPicPr>
        <p:blipFill>
          <a:blip r:embed="rId2"/>
          <a:stretch>
            <a:fillRect/>
          </a:stretch>
        </p:blipFill>
        <p:spPr>
          <a:xfrm>
            <a:off x="7596336" y="627534"/>
            <a:ext cx="12193" cy="4255377"/>
          </a:xfrm>
          <a:prstGeom prst="rect">
            <a:avLst/>
          </a:prstGeom>
        </p:spPr>
      </p:pic>
      <p:pic>
        <p:nvPicPr>
          <p:cNvPr id="12" name="Picture 11">
            <a:extLst>
              <a:ext uri="{FF2B5EF4-FFF2-40B4-BE49-F238E27FC236}">
                <a16:creationId xmlns:a16="http://schemas.microsoft.com/office/drawing/2014/main" id="{7F102606-CC84-435B-9685-D4AE29A6F67C}"/>
              </a:ext>
            </a:extLst>
          </p:cNvPr>
          <p:cNvPicPr>
            <a:picLocks noChangeAspect="1"/>
          </p:cNvPicPr>
          <p:nvPr/>
        </p:nvPicPr>
        <p:blipFill>
          <a:blip r:embed="rId2"/>
          <a:stretch>
            <a:fillRect/>
          </a:stretch>
        </p:blipFill>
        <p:spPr>
          <a:xfrm>
            <a:off x="1307254" y="627533"/>
            <a:ext cx="12193" cy="4255377"/>
          </a:xfrm>
          <a:prstGeom prst="rect">
            <a:avLst/>
          </a:prstGeom>
        </p:spPr>
      </p:pic>
      <p:pic>
        <p:nvPicPr>
          <p:cNvPr id="13" name="Picture 12">
            <a:extLst>
              <a:ext uri="{FF2B5EF4-FFF2-40B4-BE49-F238E27FC236}">
                <a16:creationId xmlns:a16="http://schemas.microsoft.com/office/drawing/2014/main" id="{B52B82DC-77F3-4155-A425-442FB7436646}"/>
              </a:ext>
            </a:extLst>
          </p:cNvPr>
          <p:cNvPicPr>
            <a:picLocks noChangeAspect="1"/>
          </p:cNvPicPr>
          <p:nvPr/>
        </p:nvPicPr>
        <p:blipFill>
          <a:blip r:embed="rId2"/>
          <a:stretch>
            <a:fillRect/>
          </a:stretch>
        </p:blipFill>
        <p:spPr>
          <a:xfrm>
            <a:off x="4451795" y="611535"/>
            <a:ext cx="12193" cy="4255377"/>
          </a:xfrm>
          <a:prstGeom prst="rect">
            <a:avLst/>
          </a:prstGeom>
        </p:spPr>
      </p:pic>
      <p:cxnSp>
        <p:nvCxnSpPr>
          <p:cNvPr id="15" name="Straight Arrow Connector 14">
            <a:extLst>
              <a:ext uri="{FF2B5EF4-FFF2-40B4-BE49-F238E27FC236}">
                <a16:creationId xmlns:a16="http://schemas.microsoft.com/office/drawing/2014/main" id="{5D4984A0-16B2-4BF8-8519-31FD95E386AE}"/>
              </a:ext>
            </a:extLst>
          </p:cNvPr>
          <p:cNvCxnSpPr>
            <a:cxnSpLocks/>
            <a:endCxn id="17" idx="1"/>
          </p:cNvCxnSpPr>
          <p:nvPr/>
        </p:nvCxnSpPr>
        <p:spPr>
          <a:xfrm>
            <a:off x="1307254" y="844722"/>
            <a:ext cx="303357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EDB81234-6363-44F5-A8DE-6778C05E1091}"/>
              </a:ext>
            </a:extLst>
          </p:cNvPr>
          <p:cNvSpPr/>
          <p:nvPr/>
        </p:nvSpPr>
        <p:spPr>
          <a:xfrm>
            <a:off x="4340833" y="664702"/>
            <a:ext cx="216024"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38">
            <a:extLst>
              <a:ext uri="{FF2B5EF4-FFF2-40B4-BE49-F238E27FC236}">
                <a16:creationId xmlns:a16="http://schemas.microsoft.com/office/drawing/2014/main" id="{B1801C1D-B3CE-4839-A876-D450C645A4BA}"/>
              </a:ext>
            </a:extLst>
          </p:cNvPr>
          <p:cNvSpPr/>
          <p:nvPr/>
        </p:nvSpPr>
        <p:spPr>
          <a:xfrm>
            <a:off x="7473181" y="693564"/>
            <a:ext cx="216000"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1" name="Straight Arrow Connector 40">
            <a:extLst>
              <a:ext uri="{FF2B5EF4-FFF2-40B4-BE49-F238E27FC236}">
                <a16:creationId xmlns:a16="http://schemas.microsoft.com/office/drawing/2014/main" id="{8EB90417-457D-4CD1-B9A2-E802DFDC094F}"/>
              </a:ext>
            </a:extLst>
          </p:cNvPr>
          <p:cNvCxnSpPr>
            <a:stCxn id="17" idx="3"/>
            <a:endCxn id="39" idx="1"/>
          </p:cNvCxnSpPr>
          <p:nvPr/>
        </p:nvCxnSpPr>
        <p:spPr>
          <a:xfrm>
            <a:off x="4556857" y="844722"/>
            <a:ext cx="2916324" cy="288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E8769AF4-42D0-406F-8D60-AE383CA5656C}"/>
              </a:ext>
            </a:extLst>
          </p:cNvPr>
          <p:cNvSpPr txBox="1"/>
          <p:nvPr/>
        </p:nvSpPr>
        <p:spPr>
          <a:xfrm>
            <a:off x="1336179" y="608035"/>
            <a:ext cx="1631798" cy="230832"/>
          </a:xfrm>
          <a:prstGeom prst="rect">
            <a:avLst/>
          </a:prstGeom>
          <a:noFill/>
        </p:spPr>
        <p:txBody>
          <a:bodyPr wrap="square" rtlCol="0">
            <a:spAutoFit/>
          </a:bodyPr>
          <a:lstStyle/>
          <a:p>
            <a:r>
              <a:rPr lang="en-US" sz="900" dirty="0"/>
              <a:t>1. Open Application</a:t>
            </a:r>
            <a:endParaRPr lang="en-IN" sz="900" dirty="0"/>
          </a:p>
        </p:txBody>
      </p:sp>
      <p:sp>
        <p:nvSpPr>
          <p:cNvPr id="43" name="TextBox 42">
            <a:extLst>
              <a:ext uri="{FF2B5EF4-FFF2-40B4-BE49-F238E27FC236}">
                <a16:creationId xmlns:a16="http://schemas.microsoft.com/office/drawing/2014/main" id="{02911BA1-AB53-4911-9234-2BC9C56A9B98}"/>
              </a:ext>
            </a:extLst>
          </p:cNvPr>
          <p:cNvSpPr txBox="1"/>
          <p:nvPr/>
        </p:nvSpPr>
        <p:spPr>
          <a:xfrm flipH="1">
            <a:off x="4662816" y="602008"/>
            <a:ext cx="2687209" cy="230832"/>
          </a:xfrm>
          <a:prstGeom prst="rect">
            <a:avLst/>
          </a:prstGeom>
          <a:noFill/>
        </p:spPr>
        <p:txBody>
          <a:bodyPr wrap="square" rtlCol="0">
            <a:spAutoFit/>
          </a:bodyPr>
          <a:lstStyle/>
          <a:p>
            <a:r>
              <a:rPr lang="en-US" sz="900" dirty="0"/>
              <a:t>A+B </a:t>
            </a:r>
            <a:r>
              <a:rPr lang="en-US" sz="900" i="1" dirty="0"/>
              <a:t>(If Matrices A &amp; B have equal no. of rows)</a:t>
            </a:r>
            <a:endParaRPr lang="en-IN" sz="900" i="1" dirty="0"/>
          </a:p>
        </p:txBody>
      </p:sp>
      <p:sp>
        <p:nvSpPr>
          <p:cNvPr id="44" name="TextBox 43">
            <a:extLst>
              <a:ext uri="{FF2B5EF4-FFF2-40B4-BE49-F238E27FC236}">
                <a16:creationId xmlns:a16="http://schemas.microsoft.com/office/drawing/2014/main" id="{1AA79906-5F43-4F89-8A2C-8AE1EF0B81C2}"/>
              </a:ext>
            </a:extLst>
          </p:cNvPr>
          <p:cNvSpPr txBox="1"/>
          <p:nvPr/>
        </p:nvSpPr>
        <p:spPr>
          <a:xfrm>
            <a:off x="2751163" y="831078"/>
            <a:ext cx="1454321" cy="230828"/>
          </a:xfrm>
          <a:prstGeom prst="rect">
            <a:avLst/>
          </a:prstGeom>
          <a:noFill/>
        </p:spPr>
        <p:txBody>
          <a:bodyPr wrap="square" rtlCol="0">
            <a:spAutoFit/>
          </a:bodyPr>
          <a:lstStyle/>
          <a:p>
            <a:r>
              <a:rPr lang="en-US" sz="900" dirty="0"/>
              <a:t>2. Enter Matrices A &amp; B</a:t>
            </a:r>
            <a:endParaRPr lang="en-IN" sz="900" dirty="0"/>
          </a:p>
        </p:txBody>
      </p:sp>
      <p:sp>
        <p:nvSpPr>
          <p:cNvPr id="45" name="TextBox 44">
            <a:extLst>
              <a:ext uri="{FF2B5EF4-FFF2-40B4-BE49-F238E27FC236}">
                <a16:creationId xmlns:a16="http://schemas.microsoft.com/office/drawing/2014/main" id="{833376E9-005A-4AEA-A1FE-05E3CDE796F9}"/>
              </a:ext>
            </a:extLst>
          </p:cNvPr>
          <p:cNvSpPr txBox="1"/>
          <p:nvPr/>
        </p:nvSpPr>
        <p:spPr>
          <a:xfrm>
            <a:off x="435934" y="206186"/>
            <a:ext cx="1800489" cy="369332"/>
          </a:xfrm>
          <a:prstGeom prst="rect">
            <a:avLst/>
          </a:prstGeom>
          <a:noFill/>
        </p:spPr>
        <p:txBody>
          <a:bodyPr wrap="square" rtlCol="0">
            <a:spAutoFit/>
          </a:bodyPr>
          <a:lstStyle/>
          <a:p>
            <a:pPr algn="ctr"/>
            <a:r>
              <a:rPr lang="en-US" b="1" dirty="0"/>
              <a:t>USER</a:t>
            </a:r>
            <a:endParaRPr lang="en-IN" b="1" dirty="0"/>
          </a:p>
        </p:txBody>
      </p:sp>
      <p:sp>
        <p:nvSpPr>
          <p:cNvPr id="48" name="Rectangle 47">
            <a:extLst>
              <a:ext uri="{FF2B5EF4-FFF2-40B4-BE49-F238E27FC236}">
                <a16:creationId xmlns:a16="http://schemas.microsoft.com/office/drawing/2014/main" id="{488F3A70-FDB7-4B6A-8FEB-B35BB4EC0662}"/>
              </a:ext>
            </a:extLst>
          </p:cNvPr>
          <p:cNvSpPr/>
          <p:nvPr/>
        </p:nvSpPr>
        <p:spPr>
          <a:xfrm>
            <a:off x="4340833" y="1069603"/>
            <a:ext cx="216024"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0" name="Connector: Curved 49">
            <a:extLst>
              <a:ext uri="{FF2B5EF4-FFF2-40B4-BE49-F238E27FC236}">
                <a16:creationId xmlns:a16="http://schemas.microsoft.com/office/drawing/2014/main" id="{B44C138C-C636-467F-A910-3B1065808364}"/>
              </a:ext>
            </a:extLst>
          </p:cNvPr>
          <p:cNvCxnSpPr>
            <a:stCxn id="17" idx="1"/>
            <a:endCxn id="48" idx="1"/>
          </p:cNvCxnSpPr>
          <p:nvPr/>
        </p:nvCxnSpPr>
        <p:spPr>
          <a:xfrm rot="10800000" flipV="1">
            <a:off x="4340833" y="844721"/>
            <a:ext cx="12700" cy="404901"/>
          </a:xfrm>
          <a:prstGeom prst="curved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sp>
        <p:nvSpPr>
          <p:cNvPr id="52" name="Rectangle 51">
            <a:extLst>
              <a:ext uri="{FF2B5EF4-FFF2-40B4-BE49-F238E27FC236}">
                <a16:creationId xmlns:a16="http://schemas.microsoft.com/office/drawing/2014/main" id="{87A8CC44-EC94-4CBB-B7AF-BD5534320E54}"/>
              </a:ext>
            </a:extLst>
          </p:cNvPr>
          <p:cNvSpPr/>
          <p:nvPr/>
        </p:nvSpPr>
        <p:spPr>
          <a:xfrm>
            <a:off x="7473157" y="1090772"/>
            <a:ext cx="216024"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8" name="Straight Arrow Connector 57">
            <a:extLst>
              <a:ext uri="{FF2B5EF4-FFF2-40B4-BE49-F238E27FC236}">
                <a16:creationId xmlns:a16="http://schemas.microsoft.com/office/drawing/2014/main" id="{61A45B7F-2A73-4F48-A01B-3C21D6A057A6}"/>
              </a:ext>
            </a:extLst>
          </p:cNvPr>
          <p:cNvCxnSpPr>
            <a:cxnSpLocks/>
          </p:cNvCxnSpPr>
          <p:nvPr/>
        </p:nvCxnSpPr>
        <p:spPr>
          <a:xfrm flipV="1">
            <a:off x="4556857" y="1249623"/>
            <a:ext cx="291600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1" name="TextBox 60">
            <a:extLst>
              <a:ext uri="{FF2B5EF4-FFF2-40B4-BE49-F238E27FC236}">
                <a16:creationId xmlns:a16="http://schemas.microsoft.com/office/drawing/2014/main" id="{8F710DA4-789B-4D9D-931D-ECD13B54C194}"/>
              </a:ext>
            </a:extLst>
          </p:cNvPr>
          <p:cNvSpPr txBox="1"/>
          <p:nvPr/>
        </p:nvSpPr>
        <p:spPr>
          <a:xfrm flipH="1">
            <a:off x="4544788" y="954187"/>
            <a:ext cx="2847716" cy="230832"/>
          </a:xfrm>
          <a:prstGeom prst="rect">
            <a:avLst/>
          </a:prstGeom>
          <a:noFill/>
        </p:spPr>
        <p:txBody>
          <a:bodyPr wrap="square" rtlCol="0">
            <a:spAutoFit/>
          </a:bodyPr>
          <a:lstStyle/>
          <a:p>
            <a:r>
              <a:rPr lang="en-US" sz="900" dirty="0"/>
              <a:t>A*B </a:t>
            </a:r>
            <a:r>
              <a:rPr lang="en-US" sz="900" i="1" dirty="0"/>
              <a:t>(If Matrix A columns are equal to Matrix B rows)</a:t>
            </a:r>
            <a:endParaRPr lang="en-IN" sz="900" i="1" dirty="0"/>
          </a:p>
        </p:txBody>
      </p:sp>
      <p:sp>
        <p:nvSpPr>
          <p:cNvPr id="65" name="Rectangle 64">
            <a:extLst>
              <a:ext uri="{FF2B5EF4-FFF2-40B4-BE49-F238E27FC236}">
                <a16:creationId xmlns:a16="http://schemas.microsoft.com/office/drawing/2014/main" id="{D3042D72-DDE3-46EA-B191-F82B5248246F}"/>
              </a:ext>
            </a:extLst>
          </p:cNvPr>
          <p:cNvSpPr/>
          <p:nvPr/>
        </p:nvSpPr>
        <p:spPr>
          <a:xfrm>
            <a:off x="4347183" y="1477955"/>
            <a:ext cx="215724" cy="3600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7" name="Connector: Curved 66">
            <a:extLst>
              <a:ext uri="{FF2B5EF4-FFF2-40B4-BE49-F238E27FC236}">
                <a16:creationId xmlns:a16="http://schemas.microsoft.com/office/drawing/2014/main" id="{2055EE3C-23A0-4862-B81D-BCF04DAC9768}"/>
              </a:ext>
            </a:extLst>
          </p:cNvPr>
          <p:cNvCxnSpPr>
            <a:stCxn id="48" idx="1"/>
            <a:endCxn id="65" idx="1"/>
          </p:cNvCxnSpPr>
          <p:nvPr/>
        </p:nvCxnSpPr>
        <p:spPr>
          <a:xfrm rot="10800000" flipH="1" flipV="1">
            <a:off x="4340833" y="1249622"/>
            <a:ext cx="6350" cy="408351"/>
          </a:xfrm>
          <a:prstGeom prst="curvedConnector3">
            <a:avLst>
              <a:gd name="adj1" fmla="val -3600000"/>
            </a:avLst>
          </a:prstGeom>
          <a:ln>
            <a:tailEnd type="triangle"/>
          </a:ln>
        </p:spPr>
        <p:style>
          <a:lnRef idx="1">
            <a:schemeClr val="dk1"/>
          </a:lnRef>
          <a:fillRef idx="0">
            <a:schemeClr val="dk1"/>
          </a:fillRef>
          <a:effectRef idx="0">
            <a:schemeClr val="dk1"/>
          </a:effectRef>
          <a:fontRef idx="minor">
            <a:schemeClr val="tx1"/>
          </a:fontRef>
        </p:style>
      </p:cxnSp>
      <p:sp>
        <p:nvSpPr>
          <p:cNvPr id="69" name="Rectangle 68">
            <a:extLst>
              <a:ext uri="{FF2B5EF4-FFF2-40B4-BE49-F238E27FC236}">
                <a16:creationId xmlns:a16="http://schemas.microsoft.com/office/drawing/2014/main" id="{88B9EEB7-8D15-404B-A86F-E51BA55EA92D}"/>
              </a:ext>
            </a:extLst>
          </p:cNvPr>
          <p:cNvSpPr/>
          <p:nvPr/>
        </p:nvSpPr>
        <p:spPr>
          <a:xfrm>
            <a:off x="7479531" y="1477074"/>
            <a:ext cx="21600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1" name="Straight Arrow Connector 70">
            <a:extLst>
              <a:ext uri="{FF2B5EF4-FFF2-40B4-BE49-F238E27FC236}">
                <a16:creationId xmlns:a16="http://schemas.microsoft.com/office/drawing/2014/main" id="{2094328B-96E0-4FE3-940C-28AB0634D14D}"/>
              </a:ext>
            </a:extLst>
          </p:cNvPr>
          <p:cNvCxnSpPr>
            <a:cxnSpLocks/>
            <a:stCxn id="65" idx="3"/>
          </p:cNvCxnSpPr>
          <p:nvPr/>
        </p:nvCxnSpPr>
        <p:spPr>
          <a:xfrm>
            <a:off x="4562907" y="1657974"/>
            <a:ext cx="292297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4" name="TextBox 73">
            <a:extLst>
              <a:ext uri="{FF2B5EF4-FFF2-40B4-BE49-F238E27FC236}">
                <a16:creationId xmlns:a16="http://schemas.microsoft.com/office/drawing/2014/main" id="{1FCEACB9-A86F-4D2C-974F-1E493F5852CD}"/>
              </a:ext>
            </a:extLst>
          </p:cNvPr>
          <p:cNvSpPr txBox="1"/>
          <p:nvPr/>
        </p:nvSpPr>
        <p:spPr>
          <a:xfrm flipH="1">
            <a:off x="4637509" y="1386398"/>
            <a:ext cx="2859907" cy="230832"/>
          </a:xfrm>
          <a:prstGeom prst="rect">
            <a:avLst/>
          </a:prstGeom>
          <a:noFill/>
        </p:spPr>
        <p:txBody>
          <a:bodyPr wrap="square" rtlCol="0">
            <a:spAutoFit/>
          </a:bodyPr>
          <a:lstStyle/>
          <a:p>
            <a:r>
              <a:rPr lang="en-US" sz="900" dirty="0"/>
              <a:t>B*A </a:t>
            </a:r>
            <a:r>
              <a:rPr lang="en-US" sz="900" i="1" dirty="0"/>
              <a:t>(If Matrix B columns are equal to Matrix A rows) </a:t>
            </a:r>
            <a:endParaRPr lang="en-IN" sz="900" i="1" dirty="0"/>
          </a:p>
        </p:txBody>
      </p:sp>
      <p:sp>
        <p:nvSpPr>
          <p:cNvPr id="75" name="TextBox 74">
            <a:extLst>
              <a:ext uri="{FF2B5EF4-FFF2-40B4-BE49-F238E27FC236}">
                <a16:creationId xmlns:a16="http://schemas.microsoft.com/office/drawing/2014/main" id="{4F18A9D8-0A35-4C45-AF2E-F3656DD47906}"/>
              </a:ext>
            </a:extLst>
          </p:cNvPr>
          <p:cNvSpPr txBox="1"/>
          <p:nvPr/>
        </p:nvSpPr>
        <p:spPr>
          <a:xfrm flipH="1">
            <a:off x="2339691" y="2133455"/>
            <a:ext cx="1454322" cy="230832"/>
          </a:xfrm>
          <a:prstGeom prst="rect">
            <a:avLst/>
          </a:prstGeom>
          <a:noFill/>
        </p:spPr>
        <p:txBody>
          <a:bodyPr wrap="square" rtlCol="0">
            <a:spAutoFit/>
          </a:bodyPr>
          <a:lstStyle/>
          <a:p>
            <a:r>
              <a:rPr lang="en-US" sz="900" i="1" dirty="0"/>
              <a:t>Same values are used</a:t>
            </a:r>
            <a:endParaRPr lang="en-IN" sz="900" i="1" dirty="0"/>
          </a:p>
        </p:txBody>
      </p:sp>
      <p:sp>
        <p:nvSpPr>
          <p:cNvPr id="76" name="TextBox 75">
            <a:extLst>
              <a:ext uri="{FF2B5EF4-FFF2-40B4-BE49-F238E27FC236}">
                <a16:creationId xmlns:a16="http://schemas.microsoft.com/office/drawing/2014/main" id="{8B9D71DB-F589-4EDD-B59C-1CEDD90B4797}"/>
              </a:ext>
            </a:extLst>
          </p:cNvPr>
          <p:cNvSpPr txBox="1"/>
          <p:nvPr/>
        </p:nvSpPr>
        <p:spPr>
          <a:xfrm>
            <a:off x="3629210" y="220794"/>
            <a:ext cx="1815566" cy="369332"/>
          </a:xfrm>
          <a:prstGeom prst="rect">
            <a:avLst/>
          </a:prstGeom>
          <a:noFill/>
        </p:spPr>
        <p:txBody>
          <a:bodyPr wrap="square" rtlCol="0">
            <a:spAutoFit/>
          </a:bodyPr>
          <a:lstStyle/>
          <a:p>
            <a:r>
              <a:rPr lang="en-US" b="1" dirty="0"/>
              <a:t>APPLICATION</a:t>
            </a:r>
            <a:endParaRPr lang="en-IN" b="1" dirty="0"/>
          </a:p>
        </p:txBody>
      </p:sp>
      <p:sp>
        <p:nvSpPr>
          <p:cNvPr id="77" name="TextBox 76">
            <a:extLst>
              <a:ext uri="{FF2B5EF4-FFF2-40B4-BE49-F238E27FC236}">
                <a16:creationId xmlns:a16="http://schemas.microsoft.com/office/drawing/2014/main" id="{CA5EF629-AC94-43F8-B485-E73851C0D720}"/>
              </a:ext>
            </a:extLst>
          </p:cNvPr>
          <p:cNvSpPr txBox="1"/>
          <p:nvPr/>
        </p:nvSpPr>
        <p:spPr>
          <a:xfrm>
            <a:off x="6601368" y="230766"/>
            <a:ext cx="1931072" cy="369332"/>
          </a:xfrm>
          <a:prstGeom prst="rect">
            <a:avLst/>
          </a:prstGeom>
          <a:noFill/>
        </p:spPr>
        <p:txBody>
          <a:bodyPr wrap="square" rtlCol="0">
            <a:spAutoFit/>
          </a:bodyPr>
          <a:lstStyle/>
          <a:p>
            <a:pPr algn="ctr"/>
            <a:r>
              <a:rPr lang="en-US" b="1" dirty="0"/>
              <a:t>MATRIX C</a:t>
            </a:r>
            <a:endParaRPr lang="en-IN" b="1" dirty="0"/>
          </a:p>
        </p:txBody>
      </p:sp>
      <p:sp>
        <p:nvSpPr>
          <p:cNvPr id="78" name="Rectangle 77">
            <a:extLst>
              <a:ext uri="{FF2B5EF4-FFF2-40B4-BE49-F238E27FC236}">
                <a16:creationId xmlns:a16="http://schemas.microsoft.com/office/drawing/2014/main" id="{42E8AAF7-9096-4759-9B7A-93B04FE96277}"/>
              </a:ext>
            </a:extLst>
          </p:cNvPr>
          <p:cNvSpPr/>
          <p:nvPr/>
        </p:nvSpPr>
        <p:spPr>
          <a:xfrm>
            <a:off x="4356000" y="1882458"/>
            <a:ext cx="216000" cy="3600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9" name="Picture 78">
            <a:extLst>
              <a:ext uri="{FF2B5EF4-FFF2-40B4-BE49-F238E27FC236}">
                <a16:creationId xmlns:a16="http://schemas.microsoft.com/office/drawing/2014/main" id="{F1F21435-77F7-4BA1-9538-7EBA0D33BF47}"/>
              </a:ext>
            </a:extLst>
          </p:cNvPr>
          <p:cNvPicPr>
            <a:picLocks noChangeAspect="1"/>
          </p:cNvPicPr>
          <p:nvPr/>
        </p:nvPicPr>
        <p:blipFill>
          <a:blip r:embed="rId3"/>
          <a:stretch>
            <a:fillRect/>
          </a:stretch>
        </p:blipFill>
        <p:spPr>
          <a:xfrm>
            <a:off x="7497416" y="1882800"/>
            <a:ext cx="213378" cy="359695"/>
          </a:xfrm>
          <a:prstGeom prst="rect">
            <a:avLst/>
          </a:prstGeom>
        </p:spPr>
      </p:pic>
      <p:cxnSp>
        <p:nvCxnSpPr>
          <p:cNvPr id="81" name="Straight Arrow Connector 80">
            <a:extLst>
              <a:ext uri="{FF2B5EF4-FFF2-40B4-BE49-F238E27FC236}">
                <a16:creationId xmlns:a16="http://schemas.microsoft.com/office/drawing/2014/main" id="{0022800A-2652-44DF-8DA8-E157A7F9FE31}"/>
              </a:ext>
            </a:extLst>
          </p:cNvPr>
          <p:cNvCxnSpPr>
            <a:cxnSpLocks/>
            <a:stCxn id="78" idx="3"/>
            <a:endCxn id="79" idx="1"/>
          </p:cNvCxnSpPr>
          <p:nvPr/>
        </p:nvCxnSpPr>
        <p:spPr>
          <a:xfrm>
            <a:off x="4572000" y="2062477"/>
            <a:ext cx="2925416" cy="1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85DE3894-8CBC-4614-A7EA-1BF571E4AF47}"/>
              </a:ext>
            </a:extLst>
          </p:cNvPr>
          <p:cNvSpPr txBox="1"/>
          <p:nvPr/>
        </p:nvSpPr>
        <p:spPr>
          <a:xfrm flipH="1">
            <a:off x="4654685" y="1821144"/>
            <a:ext cx="2629297" cy="230832"/>
          </a:xfrm>
          <a:prstGeom prst="rect">
            <a:avLst/>
          </a:prstGeom>
          <a:noFill/>
        </p:spPr>
        <p:txBody>
          <a:bodyPr wrap="square" rtlCol="0">
            <a:spAutoFit/>
          </a:bodyPr>
          <a:lstStyle/>
          <a:p>
            <a:r>
              <a:rPr lang="en-US" sz="900" dirty="0"/>
              <a:t>Adjoint of Matrix A</a:t>
            </a:r>
            <a:endParaRPr lang="en-IN" sz="900" dirty="0"/>
          </a:p>
        </p:txBody>
      </p:sp>
      <p:cxnSp>
        <p:nvCxnSpPr>
          <p:cNvPr id="7" name="Connector: Curved 6">
            <a:extLst>
              <a:ext uri="{FF2B5EF4-FFF2-40B4-BE49-F238E27FC236}">
                <a16:creationId xmlns:a16="http://schemas.microsoft.com/office/drawing/2014/main" id="{1F81C0FE-E05C-4F58-8626-0DA0EBF4585D}"/>
              </a:ext>
            </a:extLst>
          </p:cNvPr>
          <p:cNvCxnSpPr>
            <a:stCxn id="65" idx="1"/>
            <a:endCxn id="78" idx="1"/>
          </p:cNvCxnSpPr>
          <p:nvPr/>
        </p:nvCxnSpPr>
        <p:spPr>
          <a:xfrm rot="10800000" flipH="1" flipV="1">
            <a:off x="4347182" y="1657973"/>
            <a:ext cx="8817" cy="404503"/>
          </a:xfrm>
          <a:prstGeom prst="curvedConnector3">
            <a:avLst>
              <a:gd name="adj1" fmla="val -2592719"/>
            </a:avLst>
          </a:prstGeom>
          <a:ln>
            <a:tailEnd type="triangle"/>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7DF58C23-AD62-416D-BD88-450C1C447870}"/>
              </a:ext>
            </a:extLst>
          </p:cNvPr>
          <p:cNvSpPr/>
          <p:nvPr/>
        </p:nvSpPr>
        <p:spPr>
          <a:xfrm>
            <a:off x="4356000" y="2314716"/>
            <a:ext cx="216000" cy="360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B58FD821-769F-49A1-9E73-157794E0F25C}"/>
              </a:ext>
            </a:extLst>
          </p:cNvPr>
          <p:cNvPicPr>
            <a:picLocks noChangeAspect="1"/>
          </p:cNvPicPr>
          <p:nvPr/>
        </p:nvPicPr>
        <p:blipFill>
          <a:blip r:embed="rId3"/>
          <a:stretch>
            <a:fillRect/>
          </a:stretch>
        </p:blipFill>
        <p:spPr>
          <a:xfrm>
            <a:off x="4358622" y="2731104"/>
            <a:ext cx="213378" cy="359695"/>
          </a:xfrm>
          <a:prstGeom prst="rect">
            <a:avLst/>
          </a:prstGeom>
        </p:spPr>
      </p:pic>
      <p:pic>
        <p:nvPicPr>
          <p:cNvPr id="10" name="Picture 9">
            <a:extLst>
              <a:ext uri="{FF2B5EF4-FFF2-40B4-BE49-F238E27FC236}">
                <a16:creationId xmlns:a16="http://schemas.microsoft.com/office/drawing/2014/main" id="{BB7B1647-EDBB-461E-85B0-B68D8D6D1E3C}"/>
              </a:ext>
            </a:extLst>
          </p:cNvPr>
          <p:cNvPicPr>
            <a:picLocks noChangeAspect="1"/>
          </p:cNvPicPr>
          <p:nvPr/>
        </p:nvPicPr>
        <p:blipFill>
          <a:blip r:embed="rId3"/>
          <a:stretch>
            <a:fillRect/>
          </a:stretch>
        </p:blipFill>
        <p:spPr>
          <a:xfrm>
            <a:off x="7518368" y="2325378"/>
            <a:ext cx="213378" cy="359695"/>
          </a:xfrm>
          <a:prstGeom prst="rect">
            <a:avLst/>
          </a:prstGeom>
        </p:spPr>
      </p:pic>
      <p:cxnSp>
        <p:nvCxnSpPr>
          <p:cNvPr id="16" name="Straight Arrow Connector 15">
            <a:extLst>
              <a:ext uri="{FF2B5EF4-FFF2-40B4-BE49-F238E27FC236}">
                <a16:creationId xmlns:a16="http://schemas.microsoft.com/office/drawing/2014/main" id="{9F1AD276-0519-4347-8556-DBCC83637575}"/>
              </a:ext>
            </a:extLst>
          </p:cNvPr>
          <p:cNvCxnSpPr>
            <a:cxnSpLocks/>
          </p:cNvCxnSpPr>
          <p:nvPr/>
        </p:nvCxnSpPr>
        <p:spPr>
          <a:xfrm flipV="1">
            <a:off x="4572000" y="2494733"/>
            <a:ext cx="2946368" cy="104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9" name="Picture 18">
            <a:extLst>
              <a:ext uri="{FF2B5EF4-FFF2-40B4-BE49-F238E27FC236}">
                <a16:creationId xmlns:a16="http://schemas.microsoft.com/office/drawing/2014/main" id="{60E93CC6-9B86-402A-BD56-55F003485EEE}"/>
              </a:ext>
            </a:extLst>
          </p:cNvPr>
          <p:cNvPicPr>
            <a:picLocks noChangeAspect="1"/>
          </p:cNvPicPr>
          <p:nvPr/>
        </p:nvPicPr>
        <p:blipFill>
          <a:blip r:embed="rId3"/>
          <a:stretch>
            <a:fillRect/>
          </a:stretch>
        </p:blipFill>
        <p:spPr>
          <a:xfrm>
            <a:off x="7522588" y="2746490"/>
            <a:ext cx="213378" cy="359695"/>
          </a:xfrm>
          <a:prstGeom prst="rect">
            <a:avLst/>
          </a:prstGeom>
        </p:spPr>
      </p:pic>
      <p:cxnSp>
        <p:nvCxnSpPr>
          <p:cNvPr id="23" name="Straight Arrow Connector 22">
            <a:extLst>
              <a:ext uri="{FF2B5EF4-FFF2-40B4-BE49-F238E27FC236}">
                <a16:creationId xmlns:a16="http://schemas.microsoft.com/office/drawing/2014/main" id="{0A692F6B-A751-430F-A623-3B753F383124}"/>
              </a:ext>
            </a:extLst>
          </p:cNvPr>
          <p:cNvCxnSpPr>
            <a:cxnSpLocks/>
          </p:cNvCxnSpPr>
          <p:nvPr/>
        </p:nvCxnSpPr>
        <p:spPr>
          <a:xfrm flipV="1">
            <a:off x="4572000" y="2910952"/>
            <a:ext cx="2950588" cy="153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38C00E96-AEAF-4219-BA28-FD44E5280C48}"/>
              </a:ext>
            </a:extLst>
          </p:cNvPr>
          <p:cNvSpPr txBox="1"/>
          <p:nvPr/>
        </p:nvSpPr>
        <p:spPr>
          <a:xfrm>
            <a:off x="4670262" y="2314716"/>
            <a:ext cx="2815618" cy="369332"/>
          </a:xfrm>
          <a:prstGeom prst="rect">
            <a:avLst/>
          </a:prstGeom>
          <a:noFill/>
        </p:spPr>
        <p:txBody>
          <a:bodyPr wrap="square" rtlCol="0">
            <a:spAutoFit/>
          </a:bodyPr>
          <a:lstStyle/>
          <a:p>
            <a:r>
              <a:rPr lang="en-US" sz="900" dirty="0"/>
              <a:t>Inverse of Matrix A &amp; B if The matrices are square Matrix i.e. Rows are equal to column</a:t>
            </a:r>
            <a:endParaRPr lang="en-IN" sz="900" dirty="0"/>
          </a:p>
        </p:txBody>
      </p:sp>
      <p:cxnSp>
        <p:nvCxnSpPr>
          <p:cNvPr id="27" name="Connector: Curved 26">
            <a:extLst>
              <a:ext uri="{FF2B5EF4-FFF2-40B4-BE49-F238E27FC236}">
                <a16:creationId xmlns:a16="http://schemas.microsoft.com/office/drawing/2014/main" id="{2DE7125D-A48B-42A9-A96C-54021497FC3F}"/>
              </a:ext>
            </a:extLst>
          </p:cNvPr>
          <p:cNvCxnSpPr>
            <a:stCxn id="78" idx="1"/>
            <a:endCxn id="8" idx="1"/>
          </p:cNvCxnSpPr>
          <p:nvPr/>
        </p:nvCxnSpPr>
        <p:spPr>
          <a:xfrm rot="10800000" flipV="1">
            <a:off x="4356000" y="2062477"/>
            <a:ext cx="12700" cy="432256"/>
          </a:xfrm>
          <a:prstGeom prst="curved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cxnSp>
        <p:nvCxnSpPr>
          <p:cNvPr id="29" name="Connector: Curved 28">
            <a:extLst>
              <a:ext uri="{FF2B5EF4-FFF2-40B4-BE49-F238E27FC236}">
                <a16:creationId xmlns:a16="http://schemas.microsoft.com/office/drawing/2014/main" id="{E24CA0BA-4A0D-49DB-AFEA-C55DCFFA4317}"/>
              </a:ext>
            </a:extLst>
          </p:cNvPr>
          <p:cNvCxnSpPr>
            <a:stCxn id="8" idx="1"/>
            <a:endCxn id="9" idx="1"/>
          </p:cNvCxnSpPr>
          <p:nvPr/>
        </p:nvCxnSpPr>
        <p:spPr>
          <a:xfrm rot="10800000" flipH="1" flipV="1">
            <a:off x="4356000" y="2494732"/>
            <a:ext cx="2622" cy="416219"/>
          </a:xfrm>
          <a:prstGeom prst="curvedConnector3">
            <a:avLst>
              <a:gd name="adj1" fmla="val -8718535"/>
            </a:avLst>
          </a:prstGeom>
          <a:ln>
            <a:tailEnd type="triangle"/>
          </a:ln>
        </p:spPr>
        <p:style>
          <a:lnRef idx="1">
            <a:schemeClr val="dk1"/>
          </a:lnRef>
          <a:fillRef idx="0">
            <a:schemeClr val="dk1"/>
          </a:fillRef>
          <a:effectRef idx="0">
            <a:schemeClr val="dk1"/>
          </a:effectRef>
          <a:fontRef idx="minor">
            <a:schemeClr val="tx1"/>
          </a:fontRef>
        </p:style>
      </p:cxnSp>
      <p:sp>
        <p:nvSpPr>
          <p:cNvPr id="32" name="Left Brace 31">
            <a:extLst>
              <a:ext uri="{FF2B5EF4-FFF2-40B4-BE49-F238E27FC236}">
                <a16:creationId xmlns:a16="http://schemas.microsoft.com/office/drawing/2014/main" id="{1C71F33C-5E6E-4B58-918B-D6D521D0F2CD}"/>
              </a:ext>
            </a:extLst>
          </p:cNvPr>
          <p:cNvSpPr/>
          <p:nvPr/>
        </p:nvSpPr>
        <p:spPr>
          <a:xfrm>
            <a:off x="3720097" y="1053603"/>
            <a:ext cx="323549" cy="238223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33" name="TextBox 32">
            <a:extLst>
              <a:ext uri="{FF2B5EF4-FFF2-40B4-BE49-F238E27FC236}">
                <a16:creationId xmlns:a16="http://schemas.microsoft.com/office/drawing/2014/main" id="{DD773F4D-83D2-43BD-8724-05742F8695EB}"/>
              </a:ext>
            </a:extLst>
          </p:cNvPr>
          <p:cNvSpPr txBox="1"/>
          <p:nvPr/>
        </p:nvSpPr>
        <p:spPr>
          <a:xfrm flipH="1">
            <a:off x="4788024" y="2690314"/>
            <a:ext cx="2571118" cy="230832"/>
          </a:xfrm>
          <a:prstGeom prst="rect">
            <a:avLst/>
          </a:prstGeom>
          <a:noFill/>
        </p:spPr>
        <p:txBody>
          <a:bodyPr wrap="square" rtlCol="0">
            <a:spAutoFit/>
          </a:bodyPr>
          <a:lstStyle/>
          <a:p>
            <a:r>
              <a:rPr lang="en-US" sz="900" dirty="0"/>
              <a:t>Determinant of Matrices A &amp; B </a:t>
            </a:r>
            <a:endParaRPr lang="en-IN" sz="900" dirty="0"/>
          </a:p>
        </p:txBody>
      </p:sp>
      <p:pic>
        <p:nvPicPr>
          <p:cNvPr id="34" name="Picture 33">
            <a:extLst>
              <a:ext uri="{FF2B5EF4-FFF2-40B4-BE49-F238E27FC236}">
                <a16:creationId xmlns:a16="http://schemas.microsoft.com/office/drawing/2014/main" id="{655C19DC-43C2-47B4-8F5B-141DFD0AB522}"/>
              </a:ext>
            </a:extLst>
          </p:cNvPr>
          <p:cNvPicPr>
            <a:picLocks noChangeAspect="1"/>
          </p:cNvPicPr>
          <p:nvPr/>
        </p:nvPicPr>
        <p:blipFill>
          <a:blip r:embed="rId3"/>
          <a:stretch>
            <a:fillRect/>
          </a:stretch>
        </p:blipFill>
        <p:spPr>
          <a:xfrm>
            <a:off x="7517206" y="3180463"/>
            <a:ext cx="213378" cy="359695"/>
          </a:xfrm>
          <a:prstGeom prst="rect">
            <a:avLst/>
          </a:prstGeom>
        </p:spPr>
      </p:pic>
      <p:pic>
        <p:nvPicPr>
          <p:cNvPr id="35" name="Picture 34">
            <a:extLst>
              <a:ext uri="{FF2B5EF4-FFF2-40B4-BE49-F238E27FC236}">
                <a16:creationId xmlns:a16="http://schemas.microsoft.com/office/drawing/2014/main" id="{53B96A77-3F5E-49F0-9DD9-B0DF8FBA6363}"/>
              </a:ext>
            </a:extLst>
          </p:cNvPr>
          <p:cNvPicPr>
            <a:picLocks noChangeAspect="1"/>
          </p:cNvPicPr>
          <p:nvPr/>
        </p:nvPicPr>
        <p:blipFill>
          <a:blip r:embed="rId3"/>
          <a:stretch>
            <a:fillRect/>
          </a:stretch>
        </p:blipFill>
        <p:spPr>
          <a:xfrm>
            <a:off x="4364982" y="3180463"/>
            <a:ext cx="213378" cy="359695"/>
          </a:xfrm>
          <a:prstGeom prst="rect">
            <a:avLst/>
          </a:prstGeom>
        </p:spPr>
      </p:pic>
      <p:cxnSp>
        <p:nvCxnSpPr>
          <p:cNvPr id="37" name="Straight Arrow Connector 36">
            <a:extLst>
              <a:ext uri="{FF2B5EF4-FFF2-40B4-BE49-F238E27FC236}">
                <a16:creationId xmlns:a16="http://schemas.microsoft.com/office/drawing/2014/main" id="{B93AC9A0-2C2C-4D5F-B6F7-07B5902B7CFE}"/>
              </a:ext>
            </a:extLst>
          </p:cNvPr>
          <p:cNvCxnSpPr>
            <a:stCxn id="35" idx="3"/>
            <a:endCxn id="34" idx="1"/>
          </p:cNvCxnSpPr>
          <p:nvPr/>
        </p:nvCxnSpPr>
        <p:spPr>
          <a:xfrm>
            <a:off x="4578360" y="3360311"/>
            <a:ext cx="293884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Connector: Curved 39">
            <a:extLst>
              <a:ext uri="{FF2B5EF4-FFF2-40B4-BE49-F238E27FC236}">
                <a16:creationId xmlns:a16="http://schemas.microsoft.com/office/drawing/2014/main" id="{7E7A7FC6-FE38-4DA1-B4A0-222EAC233141}"/>
              </a:ext>
            </a:extLst>
          </p:cNvPr>
          <p:cNvCxnSpPr>
            <a:stCxn id="9" idx="1"/>
            <a:endCxn id="35" idx="1"/>
          </p:cNvCxnSpPr>
          <p:nvPr/>
        </p:nvCxnSpPr>
        <p:spPr>
          <a:xfrm rot="10800000" flipH="1" flipV="1">
            <a:off x="4358622" y="2910951"/>
            <a:ext cx="6360" cy="449359"/>
          </a:xfrm>
          <a:prstGeom prst="curvedConnector3">
            <a:avLst>
              <a:gd name="adj1" fmla="val -3594340"/>
            </a:avLst>
          </a:prstGeom>
          <a:ln>
            <a:tailEnd type="triangle"/>
          </a:ln>
        </p:spPr>
        <p:style>
          <a:lnRef idx="1">
            <a:schemeClr val="dk1"/>
          </a:lnRef>
          <a:fillRef idx="0">
            <a:schemeClr val="dk1"/>
          </a:fillRef>
          <a:effectRef idx="0">
            <a:schemeClr val="dk1"/>
          </a:effectRef>
          <a:fontRef idx="minor">
            <a:schemeClr val="tx1"/>
          </a:fontRef>
        </p:style>
      </p:cxnSp>
      <p:sp>
        <p:nvSpPr>
          <p:cNvPr id="46" name="TextBox 45">
            <a:extLst>
              <a:ext uri="{FF2B5EF4-FFF2-40B4-BE49-F238E27FC236}">
                <a16:creationId xmlns:a16="http://schemas.microsoft.com/office/drawing/2014/main" id="{06DD31B7-E98A-45A2-BE9C-B5F69BCEC4CC}"/>
              </a:ext>
            </a:extLst>
          </p:cNvPr>
          <p:cNvSpPr txBox="1"/>
          <p:nvPr/>
        </p:nvSpPr>
        <p:spPr>
          <a:xfrm>
            <a:off x="4698102" y="3129478"/>
            <a:ext cx="2450865" cy="230832"/>
          </a:xfrm>
          <a:prstGeom prst="rect">
            <a:avLst/>
          </a:prstGeom>
          <a:noFill/>
        </p:spPr>
        <p:txBody>
          <a:bodyPr wrap="square" rtlCol="0">
            <a:spAutoFit/>
          </a:bodyPr>
          <a:lstStyle/>
          <a:p>
            <a:r>
              <a:rPr lang="en-US" sz="900" dirty="0"/>
              <a:t>Transpose of Matrix A</a:t>
            </a:r>
            <a:endParaRPr lang="en-IN" sz="900" dirty="0"/>
          </a:p>
        </p:txBody>
      </p:sp>
    </p:spTree>
    <p:extLst>
      <p:ext uri="{BB962C8B-B14F-4D97-AF65-F5344CB8AC3E}">
        <p14:creationId xmlns:p14="http://schemas.microsoft.com/office/powerpoint/2010/main" val="253946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8F8842-2355-4AE2-AE77-E60DC8B20B55}"/>
              </a:ext>
            </a:extLst>
          </p:cNvPr>
          <p:cNvSpPr>
            <a:spLocks noGrp="1"/>
          </p:cNvSpPr>
          <p:nvPr>
            <p:ph type="body" sz="quarter" idx="10"/>
          </p:nvPr>
        </p:nvSpPr>
        <p:spPr/>
        <p:txBody>
          <a:bodyPr/>
          <a:lstStyle/>
          <a:p>
            <a:r>
              <a:rPr lang="en-US" dirty="0"/>
              <a:t>Activity Diagram</a:t>
            </a:r>
            <a:endParaRPr lang="en-IN" dirty="0"/>
          </a:p>
        </p:txBody>
      </p:sp>
      <p:sp>
        <p:nvSpPr>
          <p:cNvPr id="3" name="Text Placeholder 2">
            <a:extLst>
              <a:ext uri="{FF2B5EF4-FFF2-40B4-BE49-F238E27FC236}">
                <a16:creationId xmlns:a16="http://schemas.microsoft.com/office/drawing/2014/main" id="{360342AA-14EE-4C35-AB46-F5AF83C3F3DA}"/>
              </a:ext>
            </a:extLst>
          </p:cNvPr>
          <p:cNvSpPr>
            <a:spLocks noGrp="1"/>
          </p:cNvSpPr>
          <p:nvPr>
            <p:ph type="body" sz="quarter" idx="11"/>
          </p:nvPr>
        </p:nvSpPr>
        <p:spPr/>
        <p:txBody>
          <a:bodyPr/>
          <a:lstStyle/>
          <a:p>
            <a:endParaRPr lang="en-IN"/>
          </a:p>
        </p:txBody>
      </p:sp>
    </p:spTree>
    <p:extLst>
      <p:ext uri="{BB962C8B-B14F-4D97-AF65-F5344CB8AC3E}">
        <p14:creationId xmlns:p14="http://schemas.microsoft.com/office/powerpoint/2010/main" val="723474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27C12E-F33F-4FAA-B649-A941E38821DD}"/>
              </a:ext>
            </a:extLst>
          </p:cNvPr>
          <p:cNvSpPr>
            <a:spLocks noGrp="1"/>
          </p:cNvSpPr>
          <p:nvPr>
            <p:ph type="body" sz="quarter" idx="10"/>
          </p:nvPr>
        </p:nvSpPr>
        <p:spPr/>
        <p:txBody>
          <a:bodyPr/>
          <a:lstStyle/>
          <a:p>
            <a:endParaRPr lang="en-IN"/>
          </a:p>
        </p:txBody>
      </p:sp>
      <p:sp>
        <p:nvSpPr>
          <p:cNvPr id="3" name="Text Placeholder 2">
            <a:extLst>
              <a:ext uri="{FF2B5EF4-FFF2-40B4-BE49-F238E27FC236}">
                <a16:creationId xmlns:a16="http://schemas.microsoft.com/office/drawing/2014/main" id="{AB037B45-0D2E-4D84-829A-D31AA5305EC4}"/>
              </a:ext>
            </a:extLst>
          </p:cNvPr>
          <p:cNvSpPr>
            <a:spLocks noGrp="1"/>
          </p:cNvSpPr>
          <p:nvPr>
            <p:ph type="body" sz="quarter" idx="11"/>
          </p:nvPr>
        </p:nvSpPr>
        <p:spPr/>
        <p:txBody>
          <a:bodyPr/>
          <a:lstStyle/>
          <a:p>
            <a:endParaRPr lang="en-IN"/>
          </a:p>
        </p:txBody>
      </p:sp>
      <p:pic>
        <p:nvPicPr>
          <p:cNvPr id="4" name="Picture 3">
            <a:extLst>
              <a:ext uri="{FF2B5EF4-FFF2-40B4-BE49-F238E27FC236}">
                <a16:creationId xmlns:a16="http://schemas.microsoft.com/office/drawing/2014/main" id="{0FD3A093-988F-427F-A318-0C33E767F395}"/>
              </a:ext>
            </a:extLst>
          </p:cNvPr>
          <p:cNvPicPr>
            <a:picLocks noChangeAspect="1"/>
          </p:cNvPicPr>
          <p:nvPr/>
        </p:nvPicPr>
        <p:blipFill>
          <a:blip r:embed="rId2"/>
          <a:stretch>
            <a:fillRect/>
          </a:stretch>
        </p:blipFill>
        <p:spPr>
          <a:xfrm>
            <a:off x="179512" y="157525"/>
            <a:ext cx="8820472" cy="4828450"/>
          </a:xfrm>
          <a:prstGeom prst="rect">
            <a:avLst/>
          </a:prstGeom>
        </p:spPr>
      </p:pic>
    </p:spTree>
    <p:extLst>
      <p:ext uri="{BB962C8B-B14F-4D97-AF65-F5344CB8AC3E}">
        <p14:creationId xmlns:p14="http://schemas.microsoft.com/office/powerpoint/2010/main" val="1759728538"/>
      </p:ext>
    </p:extLst>
  </p:cSld>
  <p:clrMapOvr>
    <a:masterClrMapping/>
  </p:clrMapOvr>
</p:sld>
</file>

<file path=ppt/theme/theme1.xml><?xml version="1.0" encoding="utf-8"?>
<a:theme xmlns:a="http://schemas.openxmlformats.org/drawingml/2006/main" name="Cover and End Slide Master">
  <a:themeElements>
    <a:clrScheme name="ALLPPT-COLOR-A24">
      <a:dk1>
        <a:sysClr val="windowText" lastClr="000000"/>
      </a:dk1>
      <a:lt1>
        <a:sysClr val="window" lastClr="FFFFFF"/>
      </a:lt1>
      <a:dk2>
        <a:srgbClr val="1F497D"/>
      </a:dk2>
      <a:lt2>
        <a:srgbClr val="EEECE1"/>
      </a:lt2>
      <a:accent1>
        <a:srgbClr val="57A7BD"/>
      </a:accent1>
      <a:accent2>
        <a:srgbClr val="69B6CC"/>
      </a:accent2>
      <a:accent3>
        <a:srgbClr val="57A7BD"/>
      </a:accent3>
      <a:accent4>
        <a:srgbClr val="69B6CC"/>
      </a:accent4>
      <a:accent5>
        <a:srgbClr val="57A7BD"/>
      </a:accent5>
      <a:accent6>
        <a:srgbClr val="69B6CC"/>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24">
      <a:dk1>
        <a:sysClr val="windowText" lastClr="000000"/>
      </a:dk1>
      <a:lt1>
        <a:sysClr val="window" lastClr="FFFFFF"/>
      </a:lt1>
      <a:dk2>
        <a:srgbClr val="1F497D"/>
      </a:dk2>
      <a:lt2>
        <a:srgbClr val="EEECE1"/>
      </a:lt2>
      <a:accent1>
        <a:srgbClr val="57A7BD"/>
      </a:accent1>
      <a:accent2>
        <a:srgbClr val="69B6CC"/>
      </a:accent2>
      <a:accent3>
        <a:srgbClr val="57A7BD"/>
      </a:accent3>
      <a:accent4>
        <a:srgbClr val="69B6CC"/>
      </a:accent4>
      <a:accent5>
        <a:srgbClr val="57A7BD"/>
      </a:accent5>
      <a:accent6>
        <a:srgbClr val="69B6CC"/>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24">
      <a:dk1>
        <a:sysClr val="windowText" lastClr="000000"/>
      </a:dk1>
      <a:lt1>
        <a:sysClr val="window" lastClr="FFFFFF"/>
      </a:lt1>
      <a:dk2>
        <a:srgbClr val="1F497D"/>
      </a:dk2>
      <a:lt2>
        <a:srgbClr val="EEECE1"/>
      </a:lt2>
      <a:accent1>
        <a:srgbClr val="57A7BD"/>
      </a:accent1>
      <a:accent2>
        <a:srgbClr val="69B6CC"/>
      </a:accent2>
      <a:accent3>
        <a:srgbClr val="57A7BD"/>
      </a:accent3>
      <a:accent4>
        <a:srgbClr val="69B6CC"/>
      </a:accent4>
      <a:accent5>
        <a:srgbClr val="57A7BD"/>
      </a:accent5>
      <a:accent6>
        <a:srgbClr val="69B6CC"/>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2887</TotalTime>
  <Words>577</Words>
  <Application>Microsoft Office PowerPoint</Application>
  <PresentationFormat>On-screen Show (16:9)</PresentationFormat>
  <Paragraphs>67</Paragraphs>
  <Slides>23</Slides>
  <Notes>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23</vt:i4>
      </vt:variant>
    </vt:vector>
  </HeadingPairs>
  <TitlesOfParts>
    <vt:vector size="31" baseType="lpstr">
      <vt:lpstr>맑은 고딕</vt:lpstr>
      <vt:lpstr>Arial</vt:lpstr>
      <vt:lpstr>Arial</vt:lpstr>
      <vt:lpstr>Bahnschrift Condensed</vt:lpstr>
      <vt:lpstr>Courier New</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ANIKA ANIKA</cp:lastModifiedBy>
  <cp:revision>122</cp:revision>
  <dcterms:created xsi:type="dcterms:W3CDTF">2016-12-05T23:26:54Z</dcterms:created>
  <dcterms:modified xsi:type="dcterms:W3CDTF">2021-08-31T14:34:51Z</dcterms:modified>
</cp:coreProperties>
</file>